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86" r:id="rId3"/>
    <p:sldMasterId id="2147483698" r:id="rId4"/>
  </p:sldMasterIdLst>
  <p:notesMasterIdLst>
    <p:notesMasterId r:id="rId37"/>
  </p:notesMasterIdLst>
  <p:sldIdLst>
    <p:sldId id="294" r:id="rId5"/>
    <p:sldId id="348" r:id="rId6"/>
    <p:sldId id="349" r:id="rId7"/>
    <p:sldId id="290" r:id="rId8"/>
    <p:sldId id="263" r:id="rId9"/>
    <p:sldId id="264" r:id="rId10"/>
    <p:sldId id="266" r:id="rId11"/>
    <p:sldId id="291" r:id="rId12"/>
    <p:sldId id="366" r:id="rId13"/>
    <p:sldId id="318" r:id="rId14"/>
    <p:sldId id="391" r:id="rId15"/>
    <p:sldId id="392" r:id="rId16"/>
    <p:sldId id="393" r:id="rId17"/>
    <p:sldId id="370" r:id="rId18"/>
    <p:sldId id="394" r:id="rId19"/>
    <p:sldId id="395" r:id="rId20"/>
    <p:sldId id="398" r:id="rId21"/>
    <p:sldId id="372" r:id="rId22"/>
    <p:sldId id="397" r:id="rId23"/>
    <p:sldId id="381" r:id="rId24"/>
    <p:sldId id="382" r:id="rId25"/>
    <p:sldId id="399" r:id="rId26"/>
    <p:sldId id="385" r:id="rId27"/>
    <p:sldId id="386" r:id="rId28"/>
    <p:sldId id="400" r:id="rId29"/>
    <p:sldId id="401" r:id="rId30"/>
    <p:sldId id="402" r:id="rId31"/>
    <p:sldId id="390" r:id="rId32"/>
    <p:sldId id="296" r:id="rId33"/>
    <p:sldId id="310" r:id="rId34"/>
    <p:sldId id="298" r:id="rId35"/>
    <p:sldId id="261" r:id="rId36"/>
  </p:sldIdLst>
  <p:sldSz cx="9144000" cy="6858000" type="screen4x3"/>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09E5"/>
    <a:srgbClr val="0C0C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46" autoAdjust="0"/>
    <p:restoredTop sz="93979" autoAdjust="0"/>
  </p:normalViewPr>
  <p:slideViewPr>
    <p:cSldViewPr>
      <p:cViewPr varScale="1">
        <p:scale>
          <a:sx n="59" d="100"/>
          <a:sy n="59" d="100"/>
        </p:scale>
        <p:origin x="1072"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2581A-965C-41F1-9E25-8C04C03FCEDD}" type="datetimeFigureOut">
              <a:rPr lang="en-US" smtClean="0"/>
              <a:pPr/>
              <a:t>4/26/2020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CA1C78-9288-4D5E-B0F3-1C9D62A6D9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1152525" y="695325"/>
            <a:ext cx="4554538" cy="3414713"/>
          </a:xfrm>
          <a:noFill/>
          <a:ln>
            <a:solidFill>
              <a:srgbClr val="000000"/>
            </a:solidFill>
            <a:miter lim="800000"/>
            <a:headEnd/>
            <a:tailEnd/>
          </a:ln>
        </p:spPr>
      </p:sp>
      <p:sp>
        <p:nvSpPr>
          <p:cNvPr id="82947" name="Rectangle 3"/>
          <p:cNvSpPr>
            <a:spLocks noGrp="1" noChangeArrowheads="1"/>
          </p:cNvSpPr>
          <p:nvPr>
            <p:ph type="body" idx="1"/>
          </p:nvPr>
        </p:nvSpPr>
        <p:spPr bwMode="auto">
          <a:xfrm>
            <a:off x="912813" y="4343400"/>
            <a:ext cx="5030787" cy="4114800"/>
          </a:xfrm>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10</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418067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11</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961734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12</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950506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4092232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14</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2094701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15</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403540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16</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1995594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4277374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897573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19</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4264444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1273450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20</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2708329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21</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350168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22</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156341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51089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24</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662979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25</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149933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26</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24760509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996086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37332726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29</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1200644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30</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31</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7C51986-E096-4D2D-8AE9-93BDCB75FCA4}" type="slidenum">
              <a:rPr lang="en-US">
                <a:solidFill>
                  <a:srgbClr val="000000"/>
                </a:solidFill>
              </a:rPr>
              <a:pPr/>
              <a:t>32</a:t>
            </a:fld>
            <a:endParaRPr lang="en-US">
              <a:solidFill>
                <a:srgbClr val="000000"/>
              </a:solidFill>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xfrm>
            <a:off x="1152525" y="695325"/>
            <a:ext cx="4554538" cy="3414713"/>
          </a:xfrm>
          <a:noFill/>
          <a:ln>
            <a:solidFill>
              <a:srgbClr val="000000"/>
            </a:solidFill>
            <a:miter lim="800000"/>
            <a:headEnd/>
            <a:tailEnd/>
          </a:ln>
        </p:spPr>
      </p:sp>
      <p:sp>
        <p:nvSpPr>
          <p:cNvPr id="98307" name="Rectangle 3"/>
          <p:cNvSpPr>
            <a:spLocks noGrp="1" noChangeArrowheads="1"/>
          </p:cNvSpPr>
          <p:nvPr>
            <p:ph type="body" idx="1"/>
          </p:nvPr>
        </p:nvSpPr>
        <p:spPr bwMode="auto">
          <a:xfrm>
            <a:off x="912813" y="4343400"/>
            <a:ext cx="5030787" cy="4114800"/>
          </a:xfrm>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5</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6</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9</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2091113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825508-47F2-4AB0-8024-C08596298CF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DC8184C-B07B-4F1F-97ED-7D7F222D407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85E739-FAC8-4AEC-A79D-47F7C799252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F99664-AC4D-4A03-B9B7-4FB1E1CBCBF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96D5DDF-24E0-4EBC-BD5F-22A4C4A2A6E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91DBF60-6C6F-4213-93BC-2F5A3971556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91C246C-1604-4C35-A2B6-BE266E92F6C7}"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95D090-7222-4C26-8609-88CE3BD72CC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E2615BC-B768-4027-8BD9-B7F906FEA319}"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1C9E2E-78D2-4819-B9B1-9CE6E927651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C3F9A4-5DF9-41D8-9F57-1B99A6590E53}"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D34C26B-1349-41C4-BC22-15A95058330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2187018-D0AB-4C76-A8F9-A1E24012CE84}"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A0FC4DB0-1B01-4A52-A69A-B4D15C865941}"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7241DCC-2715-439B-8A82-8C19A3AF9343}"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C495847-5D92-45E7-9D1A-49E65DD6836F}"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10F7628-9B5F-493E-BEBC-E01055E7C4A4}"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B09CE5D-0D80-42A4-A756-618099F9EB9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0FAB53B-5DBE-4D6C-89DD-F13D5F8185BE}"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D6599BB-3825-4B93-9B94-E694BDC7FAF7}"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AF9E847-0979-4262-BD9D-E06AB3A1BDA4}"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CAF68F4-2D87-4F7F-A7E6-7EC0B4603185}"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43CBFFAB-BCED-4A9C-A84B-B8E761544719}"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04F9FB17-0B9D-42A8-90A8-3C689217CAA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F2ED1719-7543-444E-980E-6903B23FB005}"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F65E07D-0E88-4A50-B50E-EE02575B5F53}"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40D3A640-A8B4-49D0-B0E7-BD58D2286225}"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10484357-5CD4-4A5A-98F4-369E2A85781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425C9A7-AEAC-4BE5-91D0-A1206281423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B61EF641-368F-457E-82A8-03F180927ADF}"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25DE285A-ED90-495E-A08D-902C992DD635}"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CBB0A60B-98A9-4EC9-A998-607965A10BAB}"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02FF4BDD-0959-4AD3-8C45-C8232C37B778}"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A5A9F87A-D60C-4F6C-B15F-229395378BC1}"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C5AB35CE-3C1C-452A-9020-AE2347DECF0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23/05/2014</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23/05/2014</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23/05/2014</a:t>
            </a:r>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F49994-E2F1-49D2-9560-9452244A1B9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pPr fontAlgn="base">
              <a:spcBef>
                <a:spcPct val="0"/>
              </a:spcBef>
              <a:spcAft>
                <a:spcPct val="0"/>
              </a:spcAft>
              <a:defRPr/>
            </a:pPr>
            <a:r>
              <a:rPr lang="en-US"/>
              <a:t>23/05/2014</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pPr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fontAlgn="base">
              <a:spcBef>
                <a:spcPct val="0"/>
              </a:spcBef>
              <a:spcAft>
                <a:spcPct val="0"/>
              </a:spcAft>
              <a:defRPr/>
            </a:pPr>
            <a:fld id="{63A8C53A-3414-490D-A37E-98D17D0221EF}" type="slidenum">
              <a:rPr lang="en-US"/>
              <a:pPr fontAlgn="base">
                <a:spcBef>
                  <a:spcPct val="0"/>
                </a:spcBef>
                <a:spcAft>
                  <a:spcPct val="0"/>
                </a:spcAft>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1FF7CA09-8ECA-42AB-90EF-77C3B708C69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8CAF99D5-5A35-4A73-8D8A-A3AEA8B33DD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2.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1.emf"/><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3.emf"/><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19.jpe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0" y="0"/>
            <a:ext cx="9144000" cy="1197352"/>
            <a:chOff x="0" y="0"/>
            <a:chExt cx="9144000" cy="1197352"/>
          </a:xfrm>
        </p:grpSpPr>
        <p:pic>
          <p:nvPicPr>
            <p:cNvPr id="36876" name="Picture 12" descr="top bar swoosh revised"/>
            <p:cNvPicPr>
              <a:picLocks noChangeAspect="1" noChangeArrowheads="1"/>
            </p:cNvPicPr>
            <p:nvPr/>
          </p:nvPicPr>
          <p:blipFill>
            <a:blip r:embed="rId3" cstate="print"/>
            <a:srcRect l="8847" t="16000"/>
            <a:stretch>
              <a:fillRect/>
            </a:stretch>
          </p:blipFill>
          <p:spPr bwMode="auto">
            <a:xfrm>
              <a:off x="533400" y="0"/>
              <a:ext cx="6357418" cy="400050"/>
            </a:xfrm>
            <a:prstGeom prst="rect">
              <a:avLst/>
            </a:prstGeom>
            <a:noFill/>
            <a:ln w="9525">
              <a:noFill/>
              <a:miter lim="800000"/>
              <a:headEnd/>
              <a:tailEnd/>
            </a:ln>
          </p:spPr>
        </p:pic>
        <p:pic>
          <p:nvPicPr>
            <p:cNvPr id="3687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433618" cy="400050"/>
            </a:xfrm>
            <a:prstGeom prst="rect">
              <a:avLst/>
            </a:prstGeom>
            <a:noFill/>
            <a:ln w="9525">
              <a:noFill/>
              <a:miter lim="800000"/>
              <a:headEnd/>
              <a:tailEnd/>
            </a:ln>
          </p:spPr>
        </p:pic>
        <p:sp>
          <p:nvSpPr>
            <p:cNvPr id="36878" name="TextBox 1"/>
            <p:cNvSpPr txBox="1">
              <a:spLocks noChangeArrowheads="1"/>
            </p:cNvSpPr>
            <p:nvPr/>
          </p:nvSpPr>
          <p:spPr bwMode="auto">
            <a:xfrm>
              <a:off x="611762" y="304800"/>
              <a:ext cx="7891816" cy="892552"/>
            </a:xfrm>
            <a:prstGeom prst="rect">
              <a:avLst/>
            </a:prstGeom>
            <a:solidFill>
              <a:srgbClr val="00206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fontAlgn="base">
                <a:spcBef>
                  <a:spcPct val="0"/>
                </a:spcBef>
                <a:spcAft>
                  <a:spcPct val="0"/>
                </a:spcAft>
              </a:pPr>
              <a:r>
                <a:rPr lang="vi-VN" sz="2400" b="1" dirty="0">
                  <a:solidFill>
                    <a:srgbClr val="FFFFFF"/>
                  </a:solidFill>
                  <a:latin typeface="Times New Roman" pitchFamily="18" charset="0"/>
                  <a:cs typeface="Times New Roman" pitchFamily="18" charset="0"/>
                </a:rPr>
                <a:t>TRƯỜNG CAO ĐẲNG</a:t>
              </a:r>
              <a:r>
                <a:rPr lang="en-US" sz="2400" b="1" dirty="0">
                  <a:solidFill>
                    <a:srgbClr val="FFFFFF"/>
                  </a:solidFill>
                  <a:latin typeface="Times New Roman" pitchFamily="18" charset="0"/>
                  <a:cs typeface="Times New Roman" pitchFamily="18" charset="0"/>
                </a:rPr>
                <a:t> </a:t>
              </a:r>
              <a:r>
                <a:rPr lang="vi-VN" sz="2400" b="1" dirty="0">
                  <a:solidFill>
                    <a:srgbClr val="FFFFFF"/>
                  </a:solidFill>
                  <a:latin typeface="Times New Roman" pitchFamily="18" charset="0"/>
                  <a:cs typeface="Times New Roman" pitchFamily="18" charset="0"/>
                </a:rPr>
                <a:t>LÝ TỰ TRỌNG TP.HCM</a:t>
              </a:r>
              <a:endParaRPr lang="en-US" sz="2400" b="1" dirty="0">
                <a:solidFill>
                  <a:srgbClr val="FFFFFF"/>
                </a:solidFill>
                <a:latin typeface="Times New Roman" pitchFamily="18" charset="0"/>
                <a:cs typeface="Times New Roman" pitchFamily="18" charset="0"/>
              </a:endParaRPr>
            </a:p>
            <a:p>
              <a:pPr algn="ctr" fontAlgn="base">
                <a:spcBef>
                  <a:spcPct val="0"/>
                </a:spcBef>
                <a:spcAft>
                  <a:spcPct val="0"/>
                </a:spcAft>
              </a:pPr>
              <a:r>
                <a:rPr lang="en-US" sz="2600" b="1" dirty="0">
                  <a:solidFill>
                    <a:srgbClr val="FFFFFF"/>
                  </a:solidFill>
                  <a:latin typeface="Times New Roman" pitchFamily="18" charset="0"/>
                  <a:cs typeface="Times New Roman" pitchFamily="18" charset="0"/>
                </a:rPr>
                <a:t>KHOA </a:t>
              </a:r>
              <a:r>
                <a:rPr lang="en-US" sz="2600" b="1" dirty="0" err="1">
                  <a:solidFill>
                    <a:srgbClr val="FFFFFF"/>
                  </a:solidFill>
                  <a:latin typeface="Times New Roman" pitchFamily="18" charset="0"/>
                  <a:cs typeface="Times New Roman" pitchFamily="18" charset="0"/>
                </a:rPr>
                <a:t>KHOA</a:t>
              </a:r>
              <a:r>
                <a:rPr lang="en-US" sz="2600" b="1" dirty="0">
                  <a:solidFill>
                    <a:srgbClr val="FFFFFF"/>
                  </a:solidFill>
                  <a:latin typeface="Times New Roman" pitchFamily="18" charset="0"/>
                  <a:cs typeface="Times New Roman" pitchFamily="18" charset="0"/>
                </a:rPr>
                <a:t> HỌC CƠ BẢN</a:t>
              </a:r>
              <a:r>
                <a:rPr lang="en-US" sz="2800" b="1" dirty="0">
                  <a:solidFill>
                    <a:srgbClr val="FFFFFF"/>
                  </a:solidFill>
                  <a:latin typeface="Times New Roman" pitchFamily="18" charset="0"/>
                  <a:cs typeface="Times New Roman" pitchFamily="18" charset="0"/>
                </a:rPr>
                <a:t> </a:t>
              </a:r>
            </a:p>
          </p:txBody>
        </p:sp>
        <p:sp>
          <p:nvSpPr>
            <p:cNvPr id="15" name="Rounded Rectangle 14"/>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17" name="Rounded Rectangle 16"/>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grpSp>
      <p:pic>
        <p:nvPicPr>
          <p:cNvPr id="5" name="Picture 4">
            <a:extLst>
              <a:ext uri="{FF2B5EF4-FFF2-40B4-BE49-F238E27FC236}">
                <a16:creationId xmlns:a16="http://schemas.microsoft.com/office/drawing/2014/main" id="{74813C29-89E1-4114-9D79-7059DA1FC9AC}"/>
              </a:ext>
            </a:extLst>
          </p:cNvPr>
          <p:cNvPicPr>
            <a:picLocks noChangeAspect="1"/>
          </p:cNvPicPr>
          <p:nvPr/>
        </p:nvPicPr>
        <p:blipFill rotWithShape="1">
          <a:blip r:embed="rId4"/>
          <a:srcRect l="4858" t="10047" r="6061" b="14360"/>
          <a:stretch/>
        </p:blipFill>
        <p:spPr>
          <a:xfrm>
            <a:off x="2362200" y="1500717"/>
            <a:ext cx="4191000" cy="1166283"/>
          </a:xfrm>
          <a:prstGeom prst="rect">
            <a:avLst/>
          </a:prstGeom>
        </p:spPr>
      </p:pic>
      <p:sp>
        <p:nvSpPr>
          <p:cNvPr id="29" name="TextBox 3">
            <a:extLst>
              <a:ext uri="{FF2B5EF4-FFF2-40B4-BE49-F238E27FC236}">
                <a16:creationId xmlns:a16="http://schemas.microsoft.com/office/drawing/2014/main" id="{ACBEF02D-A005-41F5-AA1F-2CF9CFD85482}"/>
              </a:ext>
            </a:extLst>
          </p:cNvPr>
          <p:cNvSpPr txBox="1">
            <a:spLocks noChangeArrowheads="1"/>
          </p:cNvSpPr>
          <p:nvPr/>
        </p:nvSpPr>
        <p:spPr bwMode="auto">
          <a:xfrm>
            <a:off x="381000" y="2990850"/>
            <a:ext cx="8382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dirty="0">
                <a:solidFill>
                  <a:srgbClr val="002060"/>
                </a:solidFill>
                <a:latin typeface="Times New Roman" panose="02020603050405020304" pitchFamily="18" charset="0"/>
                <a:cs typeface="Times New Roman" panose="02020603050405020304" pitchFamily="18" charset="0"/>
              </a:rPr>
              <a:t>HỌC PHẦN</a:t>
            </a:r>
          </a:p>
          <a:p>
            <a:pPr algn="ctr" eaLnBrk="1" hangingPunct="1"/>
            <a:r>
              <a:rPr lang="en-US" altLang="en-US" sz="4400" b="1" dirty="0">
                <a:solidFill>
                  <a:srgbClr val="008000"/>
                </a:solidFill>
                <a:latin typeface="Times New Roman" panose="02020603050405020304" pitchFamily="18" charset="0"/>
                <a:cs typeface="Times New Roman" panose="02020603050405020304" pitchFamily="18" charset="0"/>
              </a:rPr>
              <a:t>HÓA HỌC </a:t>
            </a:r>
            <a:r>
              <a:rPr lang="en-US" altLang="en-US" sz="4400" b="1" dirty="0" smtClean="0">
                <a:solidFill>
                  <a:srgbClr val="008000"/>
                </a:solidFill>
                <a:latin typeface="Times New Roman" panose="02020603050405020304" pitchFamily="18" charset="0"/>
                <a:cs typeface="Times New Roman" panose="02020603050405020304" pitchFamily="18" charset="0"/>
              </a:rPr>
              <a:t>4</a:t>
            </a:r>
            <a:endParaRPr lang="en-US" altLang="en-US" sz="4400" b="1" dirty="0">
              <a:solidFill>
                <a:srgbClr val="008000"/>
              </a:solidFill>
              <a:latin typeface="Times New Roman" panose="02020603050405020304" pitchFamily="18" charset="0"/>
              <a:cs typeface="Times New Roman" panose="02020603050405020304" pitchFamily="18" charset="0"/>
            </a:endParaRPr>
          </a:p>
          <a:p>
            <a:pPr algn="ctr" eaLnBrk="1" hangingPunct="1"/>
            <a:endParaRPr lang="en-US" altLang="en-US" sz="2800" dirty="0">
              <a:solidFill>
                <a:srgbClr val="FF0000"/>
              </a:solidFill>
              <a:latin typeface="Times New Roman" panose="02020603050405020304" pitchFamily="18" charset="0"/>
              <a:cs typeface="Times New Roman" panose="02020603050405020304" pitchFamily="18" charset="0"/>
            </a:endParaRPr>
          </a:p>
          <a:p>
            <a:pPr algn="ctr" eaLnBrk="1" hangingPunct="1"/>
            <a:r>
              <a:rPr lang="en-US" altLang="en-US" sz="2800" b="1" dirty="0">
                <a:solidFill>
                  <a:srgbClr val="FF0000"/>
                </a:solidFill>
                <a:latin typeface="Times New Roman" panose="02020603050405020304" pitchFamily="18" charset="0"/>
                <a:cs typeface="Times New Roman" panose="02020603050405020304" pitchFamily="18" charset="0"/>
              </a:rPr>
              <a:t>BẬC ĐÀO TẠO: TRUNG CẤP NGHỀ</a:t>
            </a:r>
          </a:p>
        </p:txBody>
      </p:sp>
      <p:sp>
        <p:nvSpPr>
          <p:cNvPr id="30" name="TextBox 4">
            <a:extLst>
              <a:ext uri="{FF2B5EF4-FFF2-40B4-BE49-F238E27FC236}">
                <a16:creationId xmlns:a16="http://schemas.microsoft.com/office/drawing/2014/main" id="{C1DEC496-B31C-4B96-BFC4-686869BAC738}"/>
              </a:ext>
            </a:extLst>
          </p:cNvPr>
          <p:cNvSpPr txBox="1">
            <a:spLocks noChangeArrowheads="1"/>
          </p:cNvSpPr>
          <p:nvPr/>
        </p:nvSpPr>
        <p:spPr bwMode="auto">
          <a:xfrm>
            <a:off x="1828800" y="5105400"/>
            <a:ext cx="5715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err="1">
                <a:solidFill>
                  <a:srgbClr val="1909E5"/>
                </a:solidFill>
                <a:latin typeface="Times New Roman" panose="02020603050405020304" pitchFamily="18" charset="0"/>
                <a:cs typeface="Times New Roman" panose="02020603050405020304" pitchFamily="18" charset="0"/>
              </a:rPr>
              <a:t>Giảng</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dirty="0" err="1">
                <a:solidFill>
                  <a:srgbClr val="1909E5"/>
                </a:solidFill>
                <a:latin typeface="Times New Roman" panose="02020603050405020304" pitchFamily="18" charset="0"/>
                <a:cs typeface="Times New Roman" panose="02020603050405020304" pitchFamily="18" charset="0"/>
              </a:rPr>
              <a:t>viên</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b="1" dirty="0" err="1">
                <a:solidFill>
                  <a:srgbClr val="1909E5"/>
                </a:solidFill>
                <a:latin typeface="Times New Roman" panose="02020603050405020304" pitchFamily="18" charset="0"/>
                <a:cs typeface="Times New Roman" panose="02020603050405020304" pitchFamily="18" charset="0"/>
              </a:rPr>
              <a:t>ThS</a:t>
            </a:r>
            <a:r>
              <a:rPr lang="en-US" altLang="en-US" sz="2800" b="1" dirty="0">
                <a:solidFill>
                  <a:srgbClr val="1909E5"/>
                </a:solidFill>
                <a:latin typeface="Times New Roman" panose="02020603050405020304" pitchFamily="18" charset="0"/>
                <a:cs typeface="Times New Roman" panose="02020603050405020304" pitchFamily="18" charset="0"/>
              </a:rPr>
              <a:t>. LÊ VĂN </a:t>
            </a:r>
            <a:r>
              <a:rPr lang="en-US" altLang="en-US" sz="2800" b="1" dirty="0" smtClean="0">
                <a:solidFill>
                  <a:srgbClr val="1909E5"/>
                </a:solidFill>
                <a:latin typeface="Times New Roman" panose="02020603050405020304" pitchFamily="18" charset="0"/>
                <a:cs typeface="Times New Roman" panose="02020603050405020304" pitchFamily="18" charset="0"/>
              </a:rPr>
              <a:t>BÌNH</a:t>
            </a:r>
            <a:endParaRPr lang="en-US" altLang="en-US" sz="2800" b="1" dirty="0">
              <a:solidFill>
                <a:srgbClr val="1909E5"/>
              </a:solidFill>
              <a:latin typeface="Times New Roman" panose="02020603050405020304" pitchFamily="18" charset="0"/>
              <a:cs typeface="Times New Roman" panose="02020603050405020304" pitchFamily="18" charset="0"/>
            </a:endParaRPr>
          </a:p>
          <a:p>
            <a:pPr eaLnBrk="1" hangingPunct="1"/>
            <a:r>
              <a:rPr lang="en-US" altLang="en-US" sz="2800" dirty="0">
                <a:solidFill>
                  <a:srgbClr val="0C0C92"/>
                </a:solidFill>
                <a:latin typeface="Times New Roman" panose="02020603050405020304" pitchFamily="18" charset="0"/>
                <a:cs typeface="Times New Roman" panose="02020603050405020304" pitchFamily="18" charset="0"/>
              </a:rPr>
              <a:t>Mail: </a:t>
            </a:r>
            <a:r>
              <a:rPr lang="en-US" altLang="en-US" sz="2800" dirty="0" smtClean="0">
                <a:solidFill>
                  <a:srgbClr val="0C0C92"/>
                </a:solidFill>
                <a:latin typeface="Times New Roman" panose="02020603050405020304" pitchFamily="18" charset="0"/>
                <a:cs typeface="Times New Roman" panose="02020603050405020304" pitchFamily="18" charset="0"/>
              </a:rPr>
              <a:t>binhvanle2307@gmail.com</a:t>
            </a:r>
            <a:endParaRPr lang="en-US" altLang="en-US" sz="2800" dirty="0">
              <a:solidFill>
                <a:srgbClr val="0C0C92"/>
              </a:solidFill>
              <a:latin typeface="Times New Roman" panose="02020603050405020304" pitchFamily="18" charset="0"/>
              <a:cs typeface="Times New Roman" panose="02020603050405020304" pitchFamily="18" charset="0"/>
            </a:endParaRPr>
          </a:p>
          <a:p>
            <a:pPr eaLnBrk="1" hangingPunct="1"/>
            <a:endParaRPr lang="en-US" altLang="en-US" sz="2800" b="1" dirty="0">
              <a:solidFill>
                <a:srgbClr val="1909E5"/>
              </a:solidFill>
              <a:latin typeface="Times New Roman" panose="02020603050405020304" pitchFamily="18" charset="0"/>
              <a:cs typeface="Times New Roman" panose="02020603050405020304" pitchFamily="18" charset="0"/>
            </a:endParaRPr>
          </a:p>
        </p:txBody>
      </p:sp>
      <p:pic>
        <p:nvPicPr>
          <p:cNvPr id="31" name="Picture 27" descr="Hoja Carta2">
            <a:extLst>
              <a:ext uri="{FF2B5EF4-FFF2-40B4-BE49-F238E27FC236}">
                <a16:creationId xmlns:a16="http://schemas.microsoft.com/office/drawing/2014/main" id="{197C41FE-0B69-45D9-8BDA-D6C1DEF0027F}"/>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2" name="Slide Number Placeholder 26">
            <a:extLst>
              <a:ext uri="{FF2B5EF4-FFF2-40B4-BE49-F238E27FC236}">
                <a16:creationId xmlns:a16="http://schemas.microsoft.com/office/drawing/2014/main" id="{E12F5FA4-5889-4780-AEFF-2E9753DE8C1C}"/>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rPr>
              <a:t>Slide </a:t>
            </a:r>
            <a:fld id="{3DF49994-E2F1-49D2-9560-9452244A1B97}" type="slidenum">
              <a:rPr lang="en-US" sz="1600" b="1" smtClean="0">
                <a:solidFill>
                  <a:srgbClr val="002060"/>
                </a:solidFill>
                <a:latin typeface="+mj-lt"/>
              </a:rPr>
              <a:pPr/>
              <a:t>1</a:t>
            </a:fld>
            <a:r>
              <a:rPr lang="en-US" sz="1600" b="1" dirty="0" smtClean="0">
                <a:solidFill>
                  <a:srgbClr val="002060"/>
                </a:solidFill>
                <a:latin typeface="+mj-lt"/>
              </a:rPr>
              <a:t>/36</a:t>
            </a:r>
            <a:endParaRPr lang="en-US" sz="1600" b="1" dirty="0">
              <a:solidFill>
                <a:srgbClr val="002060"/>
              </a:solidFill>
              <a:latin typeface="+mj-lt"/>
            </a:endParaRPr>
          </a:p>
        </p:txBody>
      </p:sp>
      <p:sp>
        <p:nvSpPr>
          <p:cNvPr id="33" name="Rectangle 32">
            <a:extLst>
              <a:ext uri="{FF2B5EF4-FFF2-40B4-BE49-F238E27FC236}">
                <a16:creationId xmlns:a16="http://schemas.microsoft.com/office/drawing/2014/main" id="{2FF4DE44-506B-4376-AFCD-BCC7E80CB583}"/>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44269"/>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1. Amin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a. </a:t>
            </a:r>
            <a:r>
              <a:rPr lang="en-US" sz="2800" b="1" dirty="0" err="1" smtClean="0">
                <a:solidFill>
                  <a:srgbClr val="1909E5"/>
                </a:solidFill>
                <a:latin typeface="Times New Roman" panose="02020603050405020304" pitchFamily="18" charset="0"/>
                <a:cs typeface="Times New Roman" panose="02020603050405020304" pitchFamily="18" charset="0"/>
              </a:rPr>
              <a:t>Cấu</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tạo</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phân</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tử</a:t>
            </a:r>
            <a:r>
              <a:rPr lang="en-US" sz="2800" b="1" dirty="0" smtClean="0">
                <a:solidFill>
                  <a:srgbClr val="1909E5"/>
                </a:solidFill>
                <a:latin typeface="Times New Roman" panose="02020603050405020304" pitchFamily="18" charset="0"/>
                <a:cs typeface="Times New Roman" panose="02020603050405020304" pitchFamily="18" charset="0"/>
              </a:rPr>
              <a:t>: </a:t>
            </a:r>
            <a:endParaRPr lang="vi-VN" sz="2800" b="1" dirty="0" smtClean="0">
              <a:solidFill>
                <a:srgbClr val="1909E5"/>
              </a:solidFill>
              <a:latin typeface="Times New Roman" pitchFamily="18" charset="0"/>
              <a:cs typeface="Times New Roman" pitchFamily="18" charset="0"/>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10</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5" name="TextBox 14"/>
          <p:cNvSpPr txBox="1">
            <a:spLocks noChangeArrowheads="1"/>
          </p:cNvSpPr>
          <p:nvPr/>
        </p:nvSpPr>
        <p:spPr bwMode="auto">
          <a:xfrm>
            <a:off x="142098" y="1636712"/>
            <a:ext cx="8458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algn="ctr" eaLnBrk="0" fontAlgn="base" hangingPunct="0">
              <a:spcBef>
                <a:spcPct val="0"/>
              </a:spcBef>
              <a:spcAft>
                <a:spcPct val="0"/>
              </a:spcAft>
              <a:defRPr sz="2800">
                <a:solidFill>
                  <a:schemeClr val="tx1"/>
                </a:solidFill>
                <a:latin typeface="Arial" pitchFamily="34" charset="0"/>
              </a:defRPr>
            </a:lvl6pPr>
            <a:lvl7pPr marL="2971800" indent="-228600" algn="ctr" eaLnBrk="0" fontAlgn="base" hangingPunct="0">
              <a:spcBef>
                <a:spcPct val="0"/>
              </a:spcBef>
              <a:spcAft>
                <a:spcPct val="0"/>
              </a:spcAft>
              <a:defRPr sz="2800">
                <a:solidFill>
                  <a:schemeClr val="tx1"/>
                </a:solidFill>
                <a:latin typeface="Arial" pitchFamily="34" charset="0"/>
              </a:defRPr>
            </a:lvl7pPr>
            <a:lvl8pPr marL="3429000" indent="-228600" algn="ctr" eaLnBrk="0" fontAlgn="base" hangingPunct="0">
              <a:spcBef>
                <a:spcPct val="0"/>
              </a:spcBef>
              <a:spcAft>
                <a:spcPct val="0"/>
              </a:spcAft>
              <a:defRPr sz="2800">
                <a:solidFill>
                  <a:schemeClr val="tx1"/>
                </a:solidFill>
                <a:latin typeface="Arial" pitchFamily="34" charset="0"/>
              </a:defRPr>
            </a:lvl8pPr>
            <a:lvl9pPr marL="3886200" indent="-228600" algn="ctr" eaLnBrk="0" fontAlgn="base" hangingPunct="0">
              <a:spcBef>
                <a:spcPct val="0"/>
              </a:spcBef>
              <a:spcAft>
                <a:spcPct val="0"/>
              </a:spcAft>
              <a:defRPr sz="2800">
                <a:solidFill>
                  <a:schemeClr val="tx1"/>
                </a:solidFill>
                <a:latin typeface="Arial" pitchFamily="34" charset="0"/>
              </a:defRPr>
            </a:lvl9pPr>
          </a:lstStyle>
          <a:p>
            <a:pPr eaLnBrk="1" hangingPunct="1">
              <a:defRPr/>
            </a:pPr>
            <a:r>
              <a:rPr lang="en-US" dirty="0" err="1" smtClean="0">
                <a:latin typeface="Times New Roman" panose="02020603050405020304" pitchFamily="18" charset="0"/>
                <a:cs typeface="Times New Roman" panose="02020603050405020304" pitchFamily="18" charset="0"/>
              </a:rPr>
              <a:t>Trong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phân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amin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nguyên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tử</a:t>
            </a:r>
            <a:r>
              <a:rPr lang="en-US" dirty="0" smtClean="0">
                <a:latin typeface="Times New Roman" panose="02020603050405020304" pitchFamily="18" charset="0"/>
                <a:cs typeface="Times New Roman" panose="02020603050405020304" pitchFamily="18" charset="0"/>
              </a:rPr>
              <a:t> </a:t>
            </a:r>
            <a:r>
              <a:rPr lang="en-US" dirty="0" smtClean="0">
                <a:solidFill>
                  <a:srgbClr val="FF0000"/>
                </a:solidFill>
                <a:latin typeface="Times New Roman" panose="02020603050405020304" pitchFamily="18" charset="0"/>
                <a:cs typeface="Times New Roman" panose="02020603050405020304" pitchFamily="18" charset="0"/>
              </a:rPr>
              <a:t>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tạo</a:t>
            </a:r>
            <a:r>
              <a:rPr lang="en-US" dirty="0" smtClean="0">
                <a:latin typeface="Times New Roman" panose="02020603050405020304" pitchFamily="18" charset="0"/>
                <a:cs typeface="Times New Roman" panose="02020603050405020304" pitchFamily="18" charset="0"/>
              </a:rPr>
              <a:t> được 1, 2 </a:t>
            </a:r>
            <a:r>
              <a:rPr lang="en-US" dirty="0" err="1" smtClean="0">
                <a:latin typeface="Times New Roman" panose="02020603050405020304" pitchFamily="18" charset="0"/>
                <a:cs typeface="Times New Roman" panose="02020603050405020304" pitchFamily="18" charset="0"/>
              </a:rPr>
              <a:t>hoặc</a:t>
            </a:r>
            <a:r>
              <a:rPr lang="en-US" dirty="0" smtClean="0">
                <a:latin typeface="Times New Roman" panose="02020603050405020304" pitchFamily="18" charset="0"/>
                <a:cs typeface="Times New Roman" panose="02020603050405020304" pitchFamily="18" charset="0"/>
              </a:rPr>
              <a:t> 3 </a:t>
            </a:r>
            <a:r>
              <a:rPr lang="en-US" dirty="0" err="1" smtClean="0">
                <a:latin typeface="Times New Roman" panose="02020603050405020304" pitchFamily="18" charset="0"/>
                <a:cs typeface="Times New Roman" panose="02020603050405020304" pitchFamily="18" charset="0"/>
              </a:rPr>
              <a:t>liên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với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gốc</a:t>
            </a:r>
            <a:r>
              <a:rPr lang="en-US" dirty="0" smtClean="0">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hiđrocacbon</a:t>
            </a:r>
            <a:endParaRPr lang="en-US" dirty="0" smtClean="0">
              <a:solidFill>
                <a:srgbClr val="FF0000"/>
              </a:solidFill>
              <a:latin typeface="Times New Roman" panose="02020603050405020304" pitchFamily="18" charset="0"/>
              <a:cs typeface="Times New Roman" panose="02020603050405020304" pitchFamily="18" charset="0"/>
            </a:endParaRPr>
          </a:p>
        </p:txBody>
      </p:sp>
      <p:sp>
        <p:nvSpPr>
          <p:cNvPr id="16" name="Text Box 12"/>
          <p:cNvSpPr txBox="1">
            <a:spLocks noChangeArrowheads="1"/>
          </p:cNvSpPr>
          <p:nvPr/>
        </p:nvSpPr>
        <p:spPr bwMode="auto">
          <a:xfrm>
            <a:off x="1082417" y="2874030"/>
            <a:ext cx="2160166" cy="523220"/>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dirty="0">
                <a:solidFill>
                  <a:srgbClr val="003366"/>
                </a:solidFill>
                <a:latin typeface="Times New Roman" panose="02020603050405020304" pitchFamily="18" charset="0"/>
                <a:cs typeface="Times New Roman" panose="02020603050405020304" pitchFamily="18" charset="0"/>
              </a:rPr>
              <a:t>Amin </a:t>
            </a:r>
            <a:r>
              <a:rPr lang="en-US" altLang="en-US" sz="2800" dirty="0" err="1">
                <a:solidFill>
                  <a:srgbClr val="003366"/>
                </a:solidFill>
                <a:latin typeface="Times New Roman" panose="02020603050405020304" pitchFamily="18" charset="0"/>
                <a:cs typeface="Times New Roman" panose="02020603050405020304" pitchFamily="18" charset="0"/>
              </a:rPr>
              <a:t>bậc</a:t>
            </a:r>
            <a:r>
              <a:rPr lang="en-US" altLang="en-US" sz="2800" dirty="0">
                <a:solidFill>
                  <a:srgbClr val="003366"/>
                </a:solidFill>
                <a:latin typeface="Times New Roman" panose="02020603050405020304" pitchFamily="18" charset="0"/>
                <a:cs typeface="Times New Roman" panose="02020603050405020304" pitchFamily="18" charset="0"/>
              </a:rPr>
              <a:t> I</a:t>
            </a:r>
          </a:p>
        </p:txBody>
      </p:sp>
      <p:sp>
        <p:nvSpPr>
          <p:cNvPr id="17" name="Text Box 13"/>
          <p:cNvSpPr txBox="1">
            <a:spLocks noChangeArrowheads="1"/>
          </p:cNvSpPr>
          <p:nvPr/>
        </p:nvSpPr>
        <p:spPr bwMode="auto">
          <a:xfrm>
            <a:off x="1066801" y="3991630"/>
            <a:ext cx="2175782" cy="523220"/>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dirty="0">
                <a:solidFill>
                  <a:srgbClr val="003366"/>
                </a:solidFill>
                <a:latin typeface="Times New Roman" panose="02020603050405020304" pitchFamily="18" charset="0"/>
                <a:cs typeface="Times New Roman" panose="02020603050405020304" pitchFamily="18" charset="0"/>
              </a:rPr>
              <a:t>Amin </a:t>
            </a:r>
            <a:r>
              <a:rPr lang="en-US" altLang="en-US" sz="2800" dirty="0" err="1">
                <a:solidFill>
                  <a:srgbClr val="003366"/>
                </a:solidFill>
                <a:latin typeface="Times New Roman" panose="02020603050405020304" pitchFamily="18" charset="0"/>
                <a:cs typeface="Times New Roman" panose="02020603050405020304" pitchFamily="18" charset="0"/>
              </a:rPr>
              <a:t>bậc</a:t>
            </a:r>
            <a:r>
              <a:rPr lang="en-US" altLang="en-US" sz="2800" dirty="0">
                <a:solidFill>
                  <a:srgbClr val="003366"/>
                </a:solidFill>
                <a:latin typeface="Times New Roman" panose="02020603050405020304" pitchFamily="18" charset="0"/>
                <a:cs typeface="Times New Roman" panose="02020603050405020304" pitchFamily="18" charset="0"/>
              </a:rPr>
              <a:t> II</a:t>
            </a:r>
          </a:p>
        </p:txBody>
      </p:sp>
      <p:sp>
        <p:nvSpPr>
          <p:cNvPr id="18" name="Text Box 14"/>
          <p:cNvSpPr txBox="1">
            <a:spLocks noChangeArrowheads="1"/>
          </p:cNvSpPr>
          <p:nvPr/>
        </p:nvSpPr>
        <p:spPr bwMode="auto">
          <a:xfrm>
            <a:off x="1066801" y="5134630"/>
            <a:ext cx="2175782" cy="523220"/>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a:solidFill>
                  <a:srgbClr val="003366"/>
                </a:solidFill>
                <a:latin typeface="Times New Roman" panose="02020603050405020304" pitchFamily="18" charset="0"/>
                <a:cs typeface="Times New Roman" panose="02020603050405020304" pitchFamily="18" charset="0"/>
              </a:rPr>
              <a:t>Amin bậc III</a:t>
            </a:r>
          </a:p>
        </p:txBody>
      </p:sp>
      <p:sp>
        <p:nvSpPr>
          <p:cNvPr id="20" name="Text Box 6"/>
          <p:cNvSpPr txBox="1">
            <a:spLocks noChangeArrowheads="1"/>
          </p:cNvSpPr>
          <p:nvPr/>
        </p:nvSpPr>
        <p:spPr bwMode="auto">
          <a:xfrm>
            <a:off x="4118882" y="2883555"/>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a:solidFill>
                  <a:srgbClr val="336699"/>
                </a:solidFill>
                <a:latin typeface="VNI-Times" pitchFamily="2" charset="0"/>
              </a:rPr>
              <a:t>CH</a:t>
            </a:r>
            <a:r>
              <a:rPr lang="en-US" altLang="en-US" sz="2400" b="1" baseline="-25000" dirty="0">
                <a:solidFill>
                  <a:srgbClr val="336699"/>
                </a:solidFill>
                <a:latin typeface="VNI-Times" pitchFamily="2" charset="0"/>
              </a:rPr>
              <a:t>3 </a:t>
            </a:r>
            <a:r>
              <a:rPr lang="en-US" altLang="en-US" sz="2400" b="1" dirty="0">
                <a:solidFill>
                  <a:srgbClr val="336699"/>
                </a:solidFill>
                <a:latin typeface="VNI-Times" pitchFamily="2" charset="0"/>
              </a:rPr>
              <a:t>–</a:t>
            </a:r>
            <a:r>
              <a:rPr lang="en-US" altLang="en-US" sz="2400" b="1" dirty="0">
                <a:solidFill>
                  <a:srgbClr val="FF0000"/>
                </a:solidFill>
                <a:latin typeface="VNI-Times" pitchFamily="2" charset="0"/>
              </a:rPr>
              <a:t>NH</a:t>
            </a:r>
            <a:r>
              <a:rPr lang="en-US" altLang="en-US" sz="2400" b="1" baseline="-25000" dirty="0">
                <a:solidFill>
                  <a:srgbClr val="FF0000"/>
                </a:solidFill>
                <a:latin typeface="VNI-Times" pitchFamily="2" charset="0"/>
              </a:rPr>
              <a:t>2</a:t>
            </a:r>
          </a:p>
        </p:txBody>
      </p:sp>
      <p:sp>
        <p:nvSpPr>
          <p:cNvPr id="25" name="Text Box 9"/>
          <p:cNvSpPr txBox="1">
            <a:spLocks noChangeArrowheads="1"/>
          </p:cNvSpPr>
          <p:nvPr/>
        </p:nvSpPr>
        <p:spPr bwMode="auto">
          <a:xfrm>
            <a:off x="4017721" y="4042633"/>
            <a:ext cx="25547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b="1" dirty="0">
                <a:solidFill>
                  <a:srgbClr val="336699"/>
                </a:solidFill>
                <a:latin typeface="VNI-Times" pitchFamily="2" charset="0"/>
              </a:rPr>
              <a:t>CH</a:t>
            </a:r>
            <a:r>
              <a:rPr lang="en-US" altLang="en-US" sz="2400" b="1" baseline="-25000" dirty="0">
                <a:solidFill>
                  <a:srgbClr val="336699"/>
                </a:solidFill>
                <a:latin typeface="VNI-Times" pitchFamily="2" charset="0"/>
              </a:rPr>
              <a:t>3 </a:t>
            </a:r>
            <a:r>
              <a:rPr lang="en-US" altLang="en-US" sz="2400" b="1" dirty="0">
                <a:latin typeface="VNI-Times" pitchFamily="2" charset="0"/>
              </a:rPr>
              <a:t>–</a:t>
            </a:r>
            <a:r>
              <a:rPr lang="en-US" altLang="en-US" sz="2400" b="1" dirty="0" smtClean="0">
                <a:solidFill>
                  <a:srgbClr val="FF0000"/>
                </a:solidFill>
                <a:latin typeface="VNI-Times" pitchFamily="2" charset="0"/>
              </a:rPr>
              <a:t>NH</a:t>
            </a:r>
            <a:r>
              <a:rPr lang="en-US" altLang="en-US" sz="2400" b="1" dirty="0" smtClean="0">
                <a:latin typeface="VNI-Times" pitchFamily="2" charset="0"/>
              </a:rPr>
              <a:t> </a:t>
            </a:r>
            <a:r>
              <a:rPr lang="en-US" altLang="en-US" sz="2400" b="1" dirty="0">
                <a:latin typeface="VNI-Times" pitchFamily="2" charset="0"/>
              </a:rPr>
              <a:t>– </a:t>
            </a:r>
            <a:r>
              <a:rPr lang="en-US" altLang="en-US" sz="2400" b="1" dirty="0">
                <a:solidFill>
                  <a:srgbClr val="336699"/>
                </a:solidFill>
                <a:latin typeface="VNI-Times" pitchFamily="2" charset="0"/>
              </a:rPr>
              <a:t>C</a:t>
            </a:r>
            <a:r>
              <a:rPr lang="en-US" altLang="en-US" sz="2400" b="1" baseline="-25000" dirty="0">
                <a:solidFill>
                  <a:srgbClr val="336699"/>
                </a:solidFill>
                <a:latin typeface="VNI-Times" pitchFamily="2" charset="0"/>
              </a:rPr>
              <a:t>2</a:t>
            </a:r>
            <a:r>
              <a:rPr lang="en-US" altLang="en-US" sz="2400" b="1" dirty="0">
                <a:solidFill>
                  <a:srgbClr val="336699"/>
                </a:solidFill>
                <a:latin typeface="VNI-Times" pitchFamily="2" charset="0"/>
              </a:rPr>
              <a:t>H</a:t>
            </a:r>
            <a:r>
              <a:rPr lang="en-US" altLang="en-US" sz="2400" b="1" baseline="-25000" dirty="0">
                <a:solidFill>
                  <a:srgbClr val="336699"/>
                </a:solidFill>
                <a:latin typeface="VNI-Times" pitchFamily="2" charset="0"/>
              </a:rPr>
              <a:t>5</a:t>
            </a:r>
          </a:p>
        </p:txBody>
      </p:sp>
      <p:grpSp>
        <p:nvGrpSpPr>
          <p:cNvPr id="3" name="Group 2"/>
          <p:cNvGrpSpPr/>
          <p:nvPr/>
        </p:nvGrpSpPr>
        <p:grpSpPr>
          <a:xfrm>
            <a:off x="4041820" y="5079874"/>
            <a:ext cx="2206580" cy="1016126"/>
            <a:chOff x="4017720" y="5079874"/>
            <a:chExt cx="2206580" cy="1016126"/>
          </a:xfrm>
        </p:grpSpPr>
        <p:grpSp>
          <p:nvGrpSpPr>
            <p:cNvPr id="35" name="Group 14"/>
            <p:cNvGrpSpPr>
              <a:grpSpLocks/>
            </p:cNvGrpSpPr>
            <p:nvPr/>
          </p:nvGrpSpPr>
          <p:grpSpPr bwMode="auto">
            <a:xfrm>
              <a:off x="4017720" y="5079874"/>
              <a:ext cx="2206580" cy="830263"/>
              <a:chOff x="1536" y="1680"/>
              <a:chExt cx="1056" cy="523"/>
            </a:xfrm>
          </p:grpSpPr>
          <p:sp>
            <p:nvSpPr>
              <p:cNvPr id="37" name="Text Box 15"/>
              <p:cNvSpPr txBox="1">
                <a:spLocks noChangeArrowheads="1"/>
              </p:cNvSpPr>
              <p:nvPr/>
            </p:nvSpPr>
            <p:spPr bwMode="auto">
              <a:xfrm>
                <a:off x="1536" y="1680"/>
                <a:ext cx="105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b="1" dirty="0">
                    <a:solidFill>
                      <a:srgbClr val="336699"/>
                    </a:solidFill>
                    <a:latin typeface="VNI-Times" pitchFamily="2" charset="0"/>
                  </a:rPr>
                  <a:t>CH</a:t>
                </a:r>
                <a:r>
                  <a:rPr lang="en-US" altLang="en-US" sz="2400" b="1" baseline="-25000" dirty="0">
                    <a:solidFill>
                      <a:srgbClr val="336699"/>
                    </a:solidFill>
                    <a:latin typeface="VNI-Times" pitchFamily="2" charset="0"/>
                  </a:rPr>
                  <a:t>3</a:t>
                </a:r>
                <a:r>
                  <a:rPr lang="en-US" altLang="en-US" sz="2400" b="1" baseline="-25000" dirty="0">
                    <a:solidFill>
                      <a:srgbClr val="800000"/>
                    </a:solidFill>
                    <a:latin typeface="VNI-Times" pitchFamily="2" charset="0"/>
                  </a:rPr>
                  <a:t> </a:t>
                </a:r>
                <a:r>
                  <a:rPr lang="en-US" altLang="en-US" sz="2400" b="1" dirty="0">
                    <a:latin typeface="VNI-Times" pitchFamily="2" charset="0"/>
                  </a:rPr>
                  <a:t>– </a:t>
                </a:r>
                <a:r>
                  <a:rPr lang="en-US" altLang="en-US" sz="2400" b="1" dirty="0">
                    <a:solidFill>
                      <a:srgbClr val="FF0000"/>
                    </a:solidFill>
                    <a:latin typeface="VNI-Times" pitchFamily="2" charset="0"/>
                  </a:rPr>
                  <a:t>N</a:t>
                </a:r>
                <a:r>
                  <a:rPr lang="en-US" altLang="en-US" sz="2400" b="1" dirty="0">
                    <a:latin typeface="VNI-Times" pitchFamily="2" charset="0"/>
                  </a:rPr>
                  <a:t> </a:t>
                </a:r>
                <a:r>
                  <a:rPr lang="en-US" altLang="en-US" sz="2400" b="1" dirty="0" smtClean="0">
                    <a:latin typeface="VNI-Times" pitchFamily="2" charset="0"/>
                  </a:rPr>
                  <a:t>– </a:t>
                </a:r>
                <a:r>
                  <a:rPr lang="en-US" altLang="en-US" sz="2400" b="1" dirty="0">
                    <a:solidFill>
                      <a:srgbClr val="336699"/>
                    </a:solidFill>
                    <a:latin typeface="VNI-Times" pitchFamily="2" charset="0"/>
                  </a:rPr>
                  <a:t>CH</a:t>
                </a:r>
                <a:r>
                  <a:rPr lang="en-US" altLang="en-US" sz="2400" b="1" baseline="-25000" dirty="0">
                    <a:solidFill>
                      <a:srgbClr val="336699"/>
                    </a:solidFill>
                    <a:latin typeface="VNI-Times" pitchFamily="2" charset="0"/>
                  </a:rPr>
                  <a:t>3</a:t>
                </a:r>
                <a:r>
                  <a:rPr lang="en-US" altLang="en-US" sz="2400" b="1" dirty="0" smtClean="0">
                    <a:latin typeface="VNI-Times" pitchFamily="2" charset="0"/>
                  </a:rPr>
                  <a:t> </a:t>
                </a:r>
                <a:endParaRPr lang="en-US" altLang="en-US" sz="2400" b="1" baseline="-25000" dirty="0">
                  <a:latin typeface="VNI-Times" pitchFamily="2" charset="0"/>
                </a:endParaRPr>
              </a:p>
            </p:txBody>
          </p:sp>
          <p:sp>
            <p:nvSpPr>
              <p:cNvPr id="38" name="Line 16"/>
              <p:cNvSpPr>
                <a:spLocks noChangeShapeType="1"/>
              </p:cNvSpPr>
              <p:nvPr/>
            </p:nvSpPr>
            <p:spPr bwMode="auto">
              <a:xfrm>
                <a:off x="2042" y="1968"/>
                <a:ext cx="0" cy="96"/>
              </a:xfrm>
              <a:prstGeom prst="line">
                <a:avLst/>
              </a:prstGeom>
              <a:ln>
                <a:headEnd/>
                <a:tailEnd/>
              </a:ln>
            </p:spPr>
            <p:style>
              <a:lnRef idx="3">
                <a:schemeClr val="dk1"/>
              </a:lnRef>
              <a:fillRef idx="0">
                <a:schemeClr val="dk1"/>
              </a:fillRef>
              <a:effectRef idx="2">
                <a:schemeClr val="dk1"/>
              </a:effectRef>
              <a:fontRef idx="minor">
                <a:schemeClr val="tx1"/>
              </a:fontRef>
            </p:style>
            <p:txBody>
              <a:bodyPr/>
              <a:lstStyle/>
              <a:p>
                <a:endParaRPr lang="en-US"/>
              </a:p>
            </p:txBody>
          </p:sp>
        </p:grpSp>
        <p:sp>
          <p:nvSpPr>
            <p:cNvPr id="36" name="Text Box 17"/>
            <p:cNvSpPr txBox="1">
              <a:spLocks noChangeArrowheads="1"/>
            </p:cNvSpPr>
            <p:nvPr/>
          </p:nvSpPr>
          <p:spPr bwMode="auto">
            <a:xfrm>
              <a:off x="4868173" y="5638800"/>
              <a:ext cx="1303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a:solidFill>
                    <a:srgbClr val="336699"/>
                  </a:solidFill>
                  <a:latin typeface="VNI-Times" pitchFamily="2" charset="0"/>
                </a:rPr>
                <a:t>C</a:t>
              </a:r>
              <a:r>
                <a:rPr lang="en-US" altLang="en-US" sz="2400" b="1" baseline="-25000" dirty="0">
                  <a:solidFill>
                    <a:srgbClr val="336699"/>
                  </a:solidFill>
                  <a:latin typeface="VNI-Times" pitchFamily="2" charset="0"/>
                </a:rPr>
                <a:t>2</a:t>
              </a:r>
              <a:r>
                <a:rPr lang="en-US" altLang="en-US" sz="2400" b="1" dirty="0">
                  <a:solidFill>
                    <a:srgbClr val="336699"/>
                  </a:solidFill>
                  <a:latin typeface="VNI-Times" pitchFamily="2" charset="0"/>
                </a:rPr>
                <a:t>H</a:t>
              </a:r>
              <a:r>
                <a:rPr lang="en-US" altLang="en-US" sz="2400" b="1" baseline="-25000" dirty="0">
                  <a:solidFill>
                    <a:srgbClr val="336699"/>
                  </a:solidFill>
                  <a:latin typeface="VNI-Times" pitchFamily="2" charset="0"/>
                </a:rPr>
                <a:t>5</a:t>
              </a:r>
              <a:r>
                <a:rPr lang="en-US" altLang="en-US" sz="2400" b="1" dirty="0">
                  <a:solidFill>
                    <a:srgbClr val="336699"/>
                  </a:solidFill>
                  <a:latin typeface="VNI-Times" pitchFamily="2" charset="0"/>
                </a:rPr>
                <a:t> </a:t>
              </a:r>
            </a:p>
          </p:txBody>
        </p:sp>
      </p:grpSp>
    </p:spTree>
    <p:extLst>
      <p:ext uri="{BB962C8B-B14F-4D97-AF65-F5344CB8AC3E}">
        <p14:creationId xmlns:p14="http://schemas.microsoft.com/office/powerpoint/2010/main" val="3783222946"/>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par>
                                <p:cTn id="34" presetID="2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20"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44269"/>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1. Amin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a:solidFill>
                  <a:srgbClr val="1909E5"/>
                </a:solidFill>
                <a:latin typeface="Times New Roman" panose="02020603050405020304" pitchFamily="18" charset="0"/>
                <a:cs typeface="Times New Roman" panose="02020603050405020304" pitchFamily="18" charset="0"/>
              </a:rPr>
              <a:t>b</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Danh</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pháp</a:t>
            </a:r>
            <a:r>
              <a:rPr lang="en-US" sz="2800" b="1" dirty="0" smtClean="0">
                <a:solidFill>
                  <a:srgbClr val="1909E5"/>
                </a:solidFill>
                <a:latin typeface="Times New Roman" panose="02020603050405020304" pitchFamily="18" charset="0"/>
                <a:cs typeface="Times New Roman" panose="02020603050405020304" pitchFamily="18" charset="0"/>
              </a:rPr>
              <a:t>: </a:t>
            </a:r>
            <a:endParaRPr lang="vi-VN" sz="2800" b="1" dirty="0" smtClean="0">
              <a:solidFill>
                <a:srgbClr val="1909E5"/>
              </a:solidFill>
              <a:latin typeface="Times New Roman" pitchFamily="18" charset="0"/>
              <a:cs typeface="Times New Roman" pitchFamily="18" charset="0"/>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11</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41" name="TextBox 40"/>
          <p:cNvSpPr txBox="1">
            <a:spLocks noChangeArrowheads="1"/>
          </p:cNvSpPr>
          <p:nvPr/>
        </p:nvSpPr>
        <p:spPr bwMode="auto">
          <a:xfrm>
            <a:off x="457200" y="3022474"/>
            <a:ext cx="31337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b="1" smtClean="0">
                <a:solidFill>
                  <a:schemeClr val="tx2">
                    <a:lumMod val="10000"/>
                  </a:schemeClr>
                </a:solidFill>
              </a:rPr>
              <a:t>CH</a:t>
            </a:r>
            <a:r>
              <a:rPr lang="en-US" b="1" baseline="-25000" smtClean="0">
                <a:solidFill>
                  <a:schemeClr val="tx2">
                    <a:lumMod val="10000"/>
                  </a:schemeClr>
                </a:solidFill>
              </a:rPr>
              <a:t>3</a:t>
            </a:r>
            <a:r>
              <a:rPr lang="en-US" b="1" smtClean="0">
                <a:solidFill>
                  <a:schemeClr val="tx2">
                    <a:lumMod val="10000"/>
                  </a:schemeClr>
                </a:solidFill>
              </a:rPr>
              <a:t>CH</a:t>
            </a:r>
            <a:r>
              <a:rPr lang="en-US" b="1" baseline="-25000" smtClean="0">
                <a:solidFill>
                  <a:schemeClr val="tx2">
                    <a:lumMod val="10000"/>
                  </a:schemeClr>
                </a:solidFill>
              </a:rPr>
              <a:t>2</a:t>
            </a:r>
            <a:r>
              <a:rPr lang="en-US" b="1" smtClean="0">
                <a:solidFill>
                  <a:schemeClr val="tx2">
                    <a:lumMod val="10000"/>
                  </a:schemeClr>
                </a:solidFill>
              </a:rPr>
              <a:t>CH</a:t>
            </a:r>
            <a:r>
              <a:rPr lang="en-US" b="1" baseline="-25000" smtClean="0">
                <a:solidFill>
                  <a:schemeClr val="tx2">
                    <a:lumMod val="10000"/>
                  </a:schemeClr>
                </a:solidFill>
              </a:rPr>
              <a:t>2</a:t>
            </a:r>
            <a:r>
              <a:rPr lang="en-US" b="1" smtClean="0">
                <a:solidFill>
                  <a:schemeClr val="tx2">
                    <a:lumMod val="10000"/>
                  </a:schemeClr>
                </a:solidFill>
              </a:rPr>
              <a:t>- N- C</a:t>
            </a:r>
            <a:r>
              <a:rPr lang="en-US" b="1" baseline="-25000" smtClean="0">
                <a:solidFill>
                  <a:schemeClr val="tx2">
                    <a:lumMod val="10000"/>
                  </a:schemeClr>
                </a:solidFill>
              </a:rPr>
              <a:t>2</a:t>
            </a:r>
            <a:r>
              <a:rPr lang="en-US" b="1" smtClean="0">
                <a:solidFill>
                  <a:schemeClr val="tx2">
                    <a:lumMod val="10000"/>
                  </a:schemeClr>
                </a:solidFill>
              </a:rPr>
              <a:t>H</a:t>
            </a:r>
            <a:r>
              <a:rPr lang="en-US" b="1" baseline="-25000" smtClean="0">
                <a:solidFill>
                  <a:schemeClr val="tx2">
                    <a:lumMod val="10000"/>
                  </a:schemeClr>
                </a:solidFill>
              </a:rPr>
              <a:t>5</a:t>
            </a:r>
          </a:p>
          <a:p>
            <a:pPr algn="ctr" eaLnBrk="1" hangingPunct="1">
              <a:defRPr/>
            </a:pPr>
            <a:r>
              <a:rPr lang="en-US" b="1" baseline="-25000" smtClean="0">
                <a:solidFill>
                  <a:schemeClr val="tx2">
                    <a:lumMod val="10000"/>
                  </a:schemeClr>
                </a:solidFill>
              </a:rPr>
              <a:t>               |</a:t>
            </a:r>
          </a:p>
          <a:p>
            <a:pPr algn="ctr" eaLnBrk="1" hangingPunct="1">
              <a:defRPr/>
            </a:pPr>
            <a:r>
              <a:rPr lang="en-US" b="1" baseline="-25000" smtClean="0">
                <a:solidFill>
                  <a:schemeClr val="tx2">
                    <a:lumMod val="10000"/>
                  </a:schemeClr>
                </a:solidFill>
              </a:rPr>
              <a:t>          </a:t>
            </a:r>
          </a:p>
          <a:p>
            <a:pPr algn="ctr" eaLnBrk="1" hangingPunct="1">
              <a:defRPr/>
            </a:pPr>
            <a:r>
              <a:rPr lang="en-US" b="1" baseline="-25000" smtClean="0">
                <a:solidFill>
                  <a:schemeClr val="tx2">
                    <a:lumMod val="10000"/>
                  </a:schemeClr>
                </a:solidFill>
              </a:rPr>
              <a:t>                </a:t>
            </a:r>
            <a:r>
              <a:rPr lang="en-US" b="1" smtClean="0">
                <a:solidFill>
                  <a:schemeClr val="tx2">
                    <a:lumMod val="10000"/>
                  </a:schemeClr>
                </a:solidFill>
              </a:rPr>
              <a:t>CH</a:t>
            </a:r>
            <a:r>
              <a:rPr lang="en-US" b="1" baseline="-25000" smtClean="0">
                <a:solidFill>
                  <a:schemeClr val="tx2">
                    <a:lumMod val="10000"/>
                  </a:schemeClr>
                </a:solidFill>
              </a:rPr>
              <a:t>3</a:t>
            </a:r>
            <a:endParaRPr lang="en-US" b="1" smtClean="0">
              <a:solidFill>
                <a:schemeClr val="tx2">
                  <a:lumMod val="10000"/>
                </a:schemeClr>
              </a:solidFill>
            </a:endParaRPr>
          </a:p>
        </p:txBody>
      </p:sp>
      <p:cxnSp>
        <p:nvCxnSpPr>
          <p:cNvPr id="42" name="Straight Arrow Connector 41"/>
          <p:cNvCxnSpPr/>
          <p:nvPr/>
        </p:nvCxnSpPr>
        <p:spPr bwMode="auto">
          <a:xfrm flipV="1">
            <a:off x="3609975" y="2108074"/>
            <a:ext cx="1190625" cy="1066800"/>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
        <p:nvSpPr>
          <p:cNvPr id="43" name="TextBox 42"/>
          <p:cNvSpPr txBox="1">
            <a:spLocks noChangeArrowheads="1"/>
          </p:cNvSpPr>
          <p:nvPr/>
        </p:nvSpPr>
        <p:spPr bwMode="auto">
          <a:xfrm>
            <a:off x="4876800" y="1798512"/>
            <a:ext cx="2895600" cy="461962"/>
          </a:xfrm>
          <a:prstGeom prst="rect">
            <a:avLst/>
          </a:prstGeom>
          <a:noFill/>
          <a:ln w="9525">
            <a:solidFill>
              <a:srgbClr val="1909E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b="1" dirty="0" err="1" smtClean="0">
                <a:solidFill>
                  <a:schemeClr val="tx2">
                    <a:lumMod val="10000"/>
                  </a:schemeClr>
                </a:solidFill>
              </a:rPr>
              <a:t>Tên</a:t>
            </a:r>
            <a:r>
              <a:rPr lang="en-US" b="1" dirty="0" smtClean="0">
                <a:solidFill>
                  <a:schemeClr val="tx2">
                    <a:lumMod val="10000"/>
                  </a:schemeClr>
                </a:solidFill>
              </a:rPr>
              <a:t> </a:t>
            </a:r>
            <a:r>
              <a:rPr lang="en-US" b="1" dirty="0" err="1" smtClean="0">
                <a:solidFill>
                  <a:schemeClr val="tx2">
                    <a:lumMod val="10000"/>
                  </a:schemeClr>
                </a:solidFill>
              </a:rPr>
              <a:t>gốc</a:t>
            </a:r>
            <a:r>
              <a:rPr lang="en-US" b="1" dirty="0" smtClean="0">
                <a:solidFill>
                  <a:schemeClr val="tx2">
                    <a:lumMod val="10000"/>
                  </a:schemeClr>
                </a:solidFill>
              </a:rPr>
              <a:t> – </a:t>
            </a:r>
            <a:r>
              <a:rPr lang="en-US" b="1" dirty="0" err="1" smtClean="0">
                <a:solidFill>
                  <a:schemeClr val="tx2">
                    <a:lumMod val="10000"/>
                  </a:schemeClr>
                </a:solidFill>
              </a:rPr>
              <a:t>chức</a:t>
            </a:r>
            <a:endParaRPr lang="en-US" b="1" dirty="0" smtClean="0">
              <a:solidFill>
                <a:schemeClr val="tx2">
                  <a:lumMod val="10000"/>
                </a:schemeClr>
              </a:solidFill>
            </a:endParaRPr>
          </a:p>
        </p:txBody>
      </p:sp>
      <p:sp>
        <p:nvSpPr>
          <p:cNvPr id="44" name="TextBox 43"/>
          <p:cNvSpPr txBox="1">
            <a:spLocks noChangeArrowheads="1"/>
          </p:cNvSpPr>
          <p:nvPr/>
        </p:nvSpPr>
        <p:spPr bwMode="auto">
          <a:xfrm>
            <a:off x="4830763" y="2510504"/>
            <a:ext cx="2941637" cy="461963"/>
          </a:xfrm>
          <a:prstGeom prst="rect">
            <a:avLst/>
          </a:prstGeom>
          <a:noFill/>
          <a:ln w="9525">
            <a:noFill/>
            <a:miter lim="800000"/>
            <a:headEnd/>
            <a:tailEnd/>
          </a:ln>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dirty="0" err="1" smtClean="0">
                <a:solidFill>
                  <a:srgbClr val="FF0000"/>
                </a:solidFill>
              </a:rPr>
              <a:t>E</a:t>
            </a:r>
            <a:r>
              <a:rPr lang="en-US" dirty="0" err="1" smtClean="0">
                <a:solidFill>
                  <a:schemeClr val="tx2">
                    <a:lumMod val="10000"/>
                  </a:schemeClr>
                </a:solidFill>
              </a:rPr>
              <a:t>tyl</a:t>
            </a:r>
            <a:r>
              <a:rPr lang="en-US" dirty="0" err="1" smtClean="0">
                <a:solidFill>
                  <a:srgbClr val="FF0000"/>
                </a:solidFill>
              </a:rPr>
              <a:t>m</a:t>
            </a:r>
            <a:r>
              <a:rPr lang="en-US" dirty="0" err="1" smtClean="0">
                <a:solidFill>
                  <a:schemeClr val="tx2">
                    <a:lumMod val="10000"/>
                  </a:schemeClr>
                </a:solidFill>
              </a:rPr>
              <a:t>etyl</a:t>
            </a:r>
            <a:r>
              <a:rPr lang="en-US" dirty="0" err="1" smtClean="0">
                <a:solidFill>
                  <a:srgbClr val="FF0000"/>
                </a:solidFill>
              </a:rPr>
              <a:t>p</a:t>
            </a:r>
            <a:r>
              <a:rPr lang="en-US" dirty="0" err="1" smtClean="0">
                <a:solidFill>
                  <a:schemeClr val="tx2">
                    <a:lumMod val="10000"/>
                  </a:schemeClr>
                </a:solidFill>
              </a:rPr>
              <a:t>ropylamin</a:t>
            </a:r>
            <a:endParaRPr lang="en-US" dirty="0" smtClean="0">
              <a:solidFill>
                <a:schemeClr val="tx2">
                  <a:lumMod val="10000"/>
                </a:schemeClr>
              </a:solidFill>
            </a:endParaRPr>
          </a:p>
        </p:txBody>
      </p:sp>
      <p:cxnSp>
        <p:nvCxnSpPr>
          <p:cNvPr id="45" name="Straight Arrow Connector 44"/>
          <p:cNvCxnSpPr/>
          <p:nvPr/>
        </p:nvCxnSpPr>
        <p:spPr bwMode="auto">
          <a:xfrm>
            <a:off x="3590925" y="3484891"/>
            <a:ext cx="1209675" cy="88997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
        <p:nvSpPr>
          <p:cNvPr id="46" name="TextBox 45"/>
          <p:cNvSpPr txBox="1">
            <a:spLocks noChangeArrowheads="1"/>
          </p:cNvSpPr>
          <p:nvPr/>
        </p:nvSpPr>
        <p:spPr bwMode="auto">
          <a:xfrm>
            <a:off x="4918488" y="4143882"/>
            <a:ext cx="2895600" cy="461962"/>
          </a:xfrm>
          <a:prstGeom prst="rect">
            <a:avLst/>
          </a:prstGeom>
          <a:noFill/>
          <a:ln w="9525">
            <a:solidFill>
              <a:srgbClr val="1909E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b="1" smtClean="0">
                <a:solidFill>
                  <a:schemeClr val="tx2">
                    <a:lumMod val="10000"/>
                  </a:schemeClr>
                </a:solidFill>
              </a:rPr>
              <a:t>Tên thay thế:</a:t>
            </a:r>
          </a:p>
        </p:txBody>
      </p:sp>
      <p:sp>
        <p:nvSpPr>
          <p:cNvPr id="47" name="TextBox 46"/>
          <p:cNvSpPr txBox="1">
            <a:spLocks noChangeArrowheads="1"/>
          </p:cNvSpPr>
          <p:nvPr/>
        </p:nvSpPr>
        <p:spPr bwMode="auto">
          <a:xfrm>
            <a:off x="476250" y="2560512"/>
            <a:ext cx="15478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smtClean="0">
                <a:solidFill>
                  <a:schemeClr val="tx2">
                    <a:lumMod val="10000"/>
                  </a:schemeClr>
                </a:solidFill>
              </a:rPr>
              <a:t>3      2    1</a:t>
            </a:r>
          </a:p>
        </p:txBody>
      </p:sp>
      <p:sp>
        <p:nvSpPr>
          <p:cNvPr id="48" name="TextBox 47"/>
          <p:cNvSpPr txBox="1">
            <a:spLocks noChangeArrowheads="1"/>
          </p:cNvSpPr>
          <p:nvPr/>
        </p:nvSpPr>
        <p:spPr bwMode="auto">
          <a:xfrm>
            <a:off x="4155127" y="4915861"/>
            <a:ext cx="4365625" cy="461962"/>
          </a:xfrm>
          <a:prstGeom prst="rect">
            <a:avLst/>
          </a:prstGeom>
          <a:noFill/>
          <a:ln w="9525">
            <a:noFill/>
            <a:miter lim="800000"/>
            <a:headEnd/>
            <a:tailEnd/>
          </a:ln>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algn="ctr" eaLnBrk="0" fontAlgn="base" hangingPunct="0">
              <a:spcBef>
                <a:spcPct val="0"/>
              </a:spcBef>
              <a:spcAft>
                <a:spcPct val="0"/>
              </a:spcAft>
              <a:defRPr sz="2400">
                <a:solidFill>
                  <a:schemeClr val="tx1"/>
                </a:solidFill>
                <a:latin typeface="Arial" pitchFamily="34" charset="0"/>
              </a:defRPr>
            </a:lvl6pPr>
            <a:lvl7pPr marL="2971800" indent="-228600" algn="ctr" eaLnBrk="0" fontAlgn="base" hangingPunct="0">
              <a:spcBef>
                <a:spcPct val="0"/>
              </a:spcBef>
              <a:spcAft>
                <a:spcPct val="0"/>
              </a:spcAft>
              <a:defRPr sz="2400">
                <a:solidFill>
                  <a:schemeClr val="tx1"/>
                </a:solidFill>
                <a:latin typeface="Arial" pitchFamily="34" charset="0"/>
              </a:defRPr>
            </a:lvl7pPr>
            <a:lvl8pPr marL="3429000" indent="-228600" algn="ctr" eaLnBrk="0" fontAlgn="base" hangingPunct="0">
              <a:spcBef>
                <a:spcPct val="0"/>
              </a:spcBef>
              <a:spcAft>
                <a:spcPct val="0"/>
              </a:spcAft>
              <a:defRPr sz="2400">
                <a:solidFill>
                  <a:schemeClr val="tx1"/>
                </a:solidFill>
                <a:latin typeface="Arial" pitchFamily="34" charset="0"/>
              </a:defRPr>
            </a:lvl8pPr>
            <a:lvl9pPr marL="3886200" indent="-228600" algn="ctr" eaLnBrk="0" fontAlgn="base" hangingPunct="0">
              <a:spcBef>
                <a:spcPct val="0"/>
              </a:spcBef>
              <a:spcAft>
                <a:spcPct val="0"/>
              </a:spcAft>
              <a:defRPr sz="2400">
                <a:solidFill>
                  <a:schemeClr val="tx1"/>
                </a:solidFill>
                <a:latin typeface="Arial" pitchFamily="34" charset="0"/>
              </a:defRPr>
            </a:lvl9pPr>
          </a:lstStyle>
          <a:p>
            <a:pPr algn="ctr" eaLnBrk="1" hangingPunct="1">
              <a:defRPr/>
            </a:pPr>
            <a:r>
              <a:rPr lang="en-US" dirty="0" smtClean="0">
                <a:solidFill>
                  <a:schemeClr val="tx2">
                    <a:lumMod val="10000"/>
                  </a:schemeClr>
                </a:solidFill>
              </a:rPr>
              <a:t>N–</a:t>
            </a:r>
            <a:r>
              <a:rPr lang="en-US" dirty="0" err="1" smtClean="0">
                <a:solidFill>
                  <a:schemeClr val="tx2">
                    <a:lumMod val="10000"/>
                  </a:schemeClr>
                </a:solidFill>
              </a:rPr>
              <a:t>etyl</a:t>
            </a:r>
            <a:r>
              <a:rPr lang="en-US" dirty="0" smtClean="0">
                <a:solidFill>
                  <a:schemeClr val="tx2">
                    <a:lumMod val="10000"/>
                  </a:schemeClr>
                </a:solidFill>
              </a:rPr>
              <a:t>–N–metylpropan-1-amin</a:t>
            </a:r>
          </a:p>
        </p:txBody>
      </p:sp>
    </p:spTree>
    <p:extLst>
      <p:ext uri="{BB962C8B-B14F-4D97-AF65-F5344CB8AC3E}">
        <p14:creationId xmlns:p14="http://schemas.microsoft.com/office/powerpoint/2010/main" val="3405211115"/>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barn(inVertical)">
                                      <p:cBhvr>
                                        <p:cTn id="14" dur="500"/>
                                        <p:tgtEl>
                                          <p:spTgt spid="4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barn(inVertical)">
                                      <p:cBhvr>
                                        <p:cTn id="31" dur="500"/>
                                        <p:tgtEl>
                                          <p:spTgt spid="4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Effect transition="in" filter="fade">
                                      <p:cBhvr>
                                        <p:cTn id="36" dur="500"/>
                                        <p:tgtEl>
                                          <p:spTgt spid="4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fltVal val="0"/>
                                          </p:val>
                                        </p:tav>
                                        <p:tav tm="100000">
                                          <p:val>
                                            <p:strVal val="#ppt_h"/>
                                          </p:val>
                                        </p:tav>
                                      </p:tavLst>
                                    </p:anim>
                                    <p:animEffect transition="in" filter="fade">
                                      <p:cBhvr>
                                        <p:cTn id="43" dur="500"/>
                                        <p:tgtEl>
                                          <p:spTgt spid="4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44" grpId="0"/>
      <p:bldP spid="46" grpId="0" animBg="1"/>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44269"/>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1. Amin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50923" y="1073259"/>
            <a:ext cx="429247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c. Tính </a:t>
            </a:r>
            <a:r>
              <a:rPr lang="en-US" sz="2800" b="1" dirty="0" err="1" smtClean="0">
                <a:solidFill>
                  <a:srgbClr val="1909E5"/>
                </a:solidFill>
                <a:latin typeface="Times New Roman" panose="02020603050405020304" pitchFamily="18" charset="0"/>
                <a:cs typeface="Times New Roman" panose="02020603050405020304" pitchFamily="18" charset="0"/>
              </a:rPr>
              <a:t>chất</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hóa</a:t>
            </a:r>
            <a:r>
              <a:rPr lang="en-US" sz="2800" b="1" dirty="0" smtClean="0">
                <a:solidFill>
                  <a:srgbClr val="1909E5"/>
                </a:solidFill>
                <a:latin typeface="Times New Roman" panose="02020603050405020304" pitchFamily="18" charset="0"/>
                <a:cs typeface="Times New Roman" panose="02020603050405020304" pitchFamily="18" charset="0"/>
              </a:rPr>
              <a:t> học</a:t>
            </a:r>
            <a:endParaRPr lang="vi-VN" sz="2800" b="1" dirty="0" smtClean="0">
              <a:solidFill>
                <a:srgbClr val="1909E5"/>
              </a:solidFill>
              <a:latin typeface="Times New Roman" panose="02020603050405020304" pitchFamily="18" charset="0"/>
              <a:cs typeface="Times New Roman" panose="02020603050405020304" pitchFamily="18" charset="0"/>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12</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5" name="Text Box 12"/>
          <p:cNvSpPr txBox="1">
            <a:spLocks noChangeArrowheads="1"/>
          </p:cNvSpPr>
          <p:nvPr/>
        </p:nvSpPr>
        <p:spPr bwMode="auto">
          <a:xfrm>
            <a:off x="260350" y="2349500"/>
            <a:ext cx="8686800"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a:spcBef>
                <a:spcPct val="0"/>
              </a:spcBef>
              <a:buFont typeface="Wingdings" panose="05000000000000000000" pitchFamily="2" charset="2"/>
              <a:buChar char="v"/>
            </a:pPr>
            <a:r>
              <a:rPr lang="en-US" altLang="en-US" sz="2800" dirty="0" smtClean="0">
                <a:solidFill>
                  <a:srgbClr val="002060"/>
                </a:solidFill>
                <a:latin typeface="Times New Roman" panose="02020603050405020304" pitchFamily="18" charset="0"/>
                <a:cs typeface="Times New Roman" panose="02020603050405020304" pitchFamily="18" charset="0"/>
              </a:rPr>
              <a:t>Amin </a:t>
            </a:r>
            <a:r>
              <a:rPr lang="en-US" altLang="en-US" sz="2800" dirty="0" err="1">
                <a:solidFill>
                  <a:srgbClr val="002060"/>
                </a:solidFill>
                <a:latin typeface="Times New Roman" panose="02020603050405020304" pitchFamily="18" charset="0"/>
                <a:cs typeface="Times New Roman" panose="02020603050405020304" pitchFamily="18" charset="0"/>
              </a:rPr>
              <a:t>béo</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có</a:t>
            </a:r>
            <a:r>
              <a:rPr lang="en-US" altLang="en-US" sz="2800" dirty="0">
                <a:solidFill>
                  <a:srgbClr val="002060"/>
                </a:solidFill>
                <a:latin typeface="Times New Roman" panose="02020603050405020304" pitchFamily="18" charset="0"/>
                <a:cs typeface="Times New Roman" panose="02020603050405020304" pitchFamily="18" charset="0"/>
              </a:rPr>
              <a:t> tính </a:t>
            </a:r>
            <a:r>
              <a:rPr lang="en-US" altLang="en-US" sz="2800" dirty="0" err="1">
                <a:solidFill>
                  <a:srgbClr val="002060"/>
                </a:solidFill>
                <a:latin typeface="Times New Roman" panose="02020603050405020304" pitchFamily="18" charset="0"/>
                <a:cs typeface="Times New Roman" panose="02020603050405020304" pitchFamily="18" charset="0"/>
              </a:rPr>
              <a:t>bazơ</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a:solidFill>
                  <a:srgbClr val="1909E5"/>
                </a:solidFill>
                <a:latin typeface="Times New Roman" panose="02020603050405020304" pitchFamily="18" charset="0"/>
                <a:cs typeface="Times New Roman" panose="02020603050405020304" pitchFamily="18" charset="0"/>
              </a:rPr>
              <a:t>làm </a:t>
            </a:r>
            <a:r>
              <a:rPr lang="en-US" altLang="en-US" sz="2800" dirty="0" err="1">
                <a:solidFill>
                  <a:srgbClr val="1909E5"/>
                </a:solidFill>
                <a:latin typeface="Times New Roman" panose="02020603050405020304" pitchFamily="18" charset="0"/>
                <a:cs typeface="Times New Roman" panose="02020603050405020304" pitchFamily="18" charset="0"/>
              </a:rPr>
              <a:t>quỳ</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dirty="0" err="1">
                <a:solidFill>
                  <a:srgbClr val="1909E5"/>
                </a:solidFill>
                <a:latin typeface="Times New Roman" panose="02020603050405020304" pitchFamily="18" charset="0"/>
                <a:cs typeface="Times New Roman" panose="02020603050405020304" pitchFamily="18" charset="0"/>
              </a:rPr>
              <a:t>tím</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dirty="0" err="1">
                <a:solidFill>
                  <a:srgbClr val="1909E5"/>
                </a:solidFill>
                <a:latin typeface="Times New Roman" panose="02020603050405020304" pitchFamily="18" charset="0"/>
                <a:cs typeface="Times New Roman" panose="02020603050405020304" pitchFamily="18" charset="0"/>
              </a:rPr>
              <a:t>hóa</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dirty="0" err="1">
                <a:solidFill>
                  <a:srgbClr val="1909E5"/>
                </a:solidFill>
                <a:latin typeface="Times New Roman" panose="02020603050405020304" pitchFamily="18" charset="0"/>
                <a:cs typeface="Times New Roman" panose="02020603050405020304" pitchFamily="18" charset="0"/>
              </a:rPr>
              <a:t>xanh</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phenolphtalein</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hóa</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màu</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hồng</a:t>
            </a:r>
            <a:r>
              <a:rPr lang="en-US" altLang="en-US" sz="2800" dirty="0" smtClean="0">
                <a:solidFill>
                  <a:srgbClr val="002060"/>
                </a:solidFill>
                <a:latin typeface="Times New Roman" panose="02020603050405020304" pitchFamily="18" charset="0"/>
                <a:cs typeface="Times New Roman" panose="02020603050405020304" pitchFamily="18" charset="0"/>
              </a:rPr>
              <a:t>.</a:t>
            </a:r>
          </a:p>
          <a:p>
            <a:pPr>
              <a:spcBef>
                <a:spcPct val="0"/>
              </a:spcBef>
              <a:buNone/>
            </a:pPr>
            <a:endParaRPr lang="en-US" altLang="en-US" sz="900" dirty="0">
              <a:solidFill>
                <a:srgbClr val="002060"/>
              </a:solidFill>
              <a:latin typeface="Times New Roman" panose="02020603050405020304" pitchFamily="18" charset="0"/>
              <a:cs typeface="Times New Roman" panose="02020603050405020304" pitchFamily="18" charset="0"/>
            </a:endParaRPr>
          </a:p>
          <a:p>
            <a:pPr>
              <a:spcBef>
                <a:spcPct val="0"/>
              </a:spcBef>
              <a:buFontTx/>
              <a:buNone/>
            </a:pP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CH</a:t>
            </a:r>
            <a:r>
              <a:rPr lang="en-US" altLang="en-US" sz="2800" baseline="-25000" dirty="0">
                <a:latin typeface="Times New Roman" panose="02020603050405020304" pitchFamily="18" charset="0"/>
                <a:cs typeface="Times New Roman" panose="02020603050405020304" pitchFamily="18" charset="0"/>
              </a:rPr>
              <a:t>3</a:t>
            </a:r>
            <a:r>
              <a:rPr lang="en-US" altLang="en-US" sz="2800" dirty="0">
                <a:latin typeface="Times New Roman" panose="02020603050405020304" pitchFamily="18" charset="0"/>
                <a:cs typeface="Times New Roman" panose="02020603050405020304" pitchFamily="18" charset="0"/>
              </a:rPr>
              <a:t>NH</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 H</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O </a:t>
            </a:r>
            <a:r>
              <a:rPr lang="en-US" altLang="en-US" sz="2800" dirty="0">
                <a:latin typeface="Times New Roman" panose="02020603050405020304" pitchFamily="18" charset="0"/>
                <a:cs typeface="Times New Roman" panose="02020603050405020304" pitchFamily="18" charset="0"/>
                <a:sym typeface="Wingdings 3" panose="05040102010807070707" pitchFamily="18" charset="2"/>
              </a:rPr>
              <a:t></a:t>
            </a:r>
            <a:r>
              <a:rPr lang="en-US" altLang="en-US" sz="2800" dirty="0">
                <a:latin typeface="Times New Roman" panose="02020603050405020304" pitchFamily="18" charset="0"/>
                <a:cs typeface="Times New Roman" panose="02020603050405020304" pitchFamily="18" charset="0"/>
              </a:rPr>
              <a:t> [CH</a:t>
            </a:r>
            <a:r>
              <a:rPr lang="en-US" altLang="en-US" sz="2800" baseline="-25000" dirty="0">
                <a:latin typeface="Times New Roman" panose="02020603050405020304" pitchFamily="18" charset="0"/>
                <a:cs typeface="Times New Roman" panose="02020603050405020304" pitchFamily="18" charset="0"/>
              </a:rPr>
              <a:t>3</a:t>
            </a:r>
            <a:r>
              <a:rPr lang="en-US" altLang="en-US" sz="2800" dirty="0">
                <a:latin typeface="Times New Roman" panose="02020603050405020304" pitchFamily="18" charset="0"/>
                <a:cs typeface="Times New Roman" panose="02020603050405020304" pitchFamily="18" charset="0"/>
              </a:rPr>
              <a:t>NH</a:t>
            </a:r>
            <a:r>
              <a:rPr lang="en-US" altLang="en-US" sz="2800" baseline="-25000" dirty="0">
                <a:latin typeface="Times New Roman" panose="02020603050405020304" pitchFamily="18" charset="0"/>
                <a:cs typeface="Times New Roman" panose="02020603050405020304" pitchFamily="18" charset="0"/>
              </a:rPr>
              <a:t>3</a:t>
            </a:r>
            <a:r>
              <a:rPr lang="en-US" altLang="en-US" sz="2800" dirty="0">
                <a:latin typeface="Times New Roman" panose="02020603050405020304" pitchFamily="18" charset="0"/>
                <a:cs typeface="Times New Roman" panose="02020603050405020304" pitchFamily="18" charset="0"/>
              </a:rPr>
              <a:t>]</a:t>
            </a:r>
            <a:r>
              <a:rPr lang="en-US" altLang="en-US" sz="2800" baseline="30000" dirty="0">
                <a:latin typeface="Times New Roman" panose="02020603050405020304" pitchFamily="18" charset="0"/>
                <a:cs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 OH </a:t>
            </a:r>
            <a:r>
              <a:rPr lang="en-US" altLang="en-US" sz="2800" baseline="30000" dirty="0">
                <a:latin typeface="Times New Roman" panose="02020603050405020304" pitchFamily="18" charset="0"/>
                <a:cs typeface="Times New Roman" panose="02020603050405020304" pitchFamily="18" charset="0"/>
              </a:rPr>
              <a:t>– </a:t>
            </a:r>
            <a:endParaRPr lang="en-US" altLang="en-US" sz="2800" dirty="0">
              <a:latin typeface="Times New Roman" panose="02020603050405020304" pitchFamily="18" charset="0"/>
              <a:cs typeface="Times New Roman" panose="02020603050405020304" pitchFamily="18" charset="0"/>
            </a:endParaRPr>
          </a:p>
        </p:txBody>
      </p:sp>
      <p:sp>
        <p:nvSpPr>
          <p:cNvPr id="16" name="Rectangle 9"/>
          <p:cNvSpPr>
            <a:spLocks noChangeArrowheads="1"/>
          </p:cNvSpPr>
          <p:nvPr/>
        </p:nvSpPr>
        <p:spPr bwMode="auto">
          <a:xfrm>
            <a:off x="333287" y="1710435"/>
            <a:ext cx="17507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dirty="0" smtClean="0">
                <a:solidFill>
                  <a:srgbClr val="C00000"/>
                </a:solidFill>
                <a:latin typeface="Times New Roman" panose="02020603050405020304" pitchFamily="18" charset="0"/>
                <a:cs typeface="Times New Roman" panose="02020603050405020304" pitchFamily="18" charset="0"/>
              </a:rPr>
              <a:t>Tính </a:t>
            </a:r>
            <a:r>
              <a:rPr lang="en-US" altLang="en-US" sz="2800" b="1" dirty="0" err="1">
                <a:solidFill>
                  <a:srgbClr val="C00000"/>
                </a:solidFill>
                <a:latin typeface="Times New Roman" panose="02020603050405020304" pitchFamily="18" charset="0"/>
                <a:cs typeface="Times New Roman" panose="02020603050405020304" pitchFamily="18" charset="0"/>
              </a:rPr>
              <a:t>bazơ</a:t>
            </a:r>
            <a:endParaRPr lang="en-US" altLang="en-US" sz="2800" b="1" dirty="0">
              <a:solidFill>
                <a:srgbClr val="C00000"/>
              </a:solidFill>
              <a:latin typeface="Times New Roman" panose="02020603050405020304" pitchFamily="18" charset="0"/>
              <a:cs typeface="Times New Roman" panose="02020603050405020304" pitchFamily="18" charset="0"/>
            </a:endParaRPr>
          </a:p>
        </p:txBody>
      </p:sp>
      <p:sp>
        <p:nvSpPr>
          <p:cNvPr id="17" name="Text Box 3"/>
          <p:cNvSpPr txBox="1">
            <a:spLocks noChangeArrowheads="1"/>
          </p:cNvSpPr>
          <p:nvPr/>
        </p:nvSpPr>
        <p:spPr bwMode="auto">
          <a:xfrm>
            <a:off x="152400" y="4610537"/>
            <a:ext cx="89916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square">
            <a:spAutoFit/>
          </a:bodyPr>
          <a:lstStyle>
            <a:lvl1pPr>
              <a:spcBef>
                <a:spcPct val="20000"/>
              </a:spcBef>
              <a:buChar char="•"/>
              <a:tabLst>
                <a:tab pos="1382713" algn="l"/>
                <a:tab pos="1606550" algn="l"/>
              </a:tabLst>
              <a:defRPr sz="3200">
                <a:solidFill>
                  <a:schemeClr val="tx1"/>
                </a:solidFill>
                <a:latin typeface="Arial" panose="020B0604020202020204" pitchFamily="34" charset="0"/>
              </a:defRPr>
            </a:lvl1pPr>
            <a:lvl2pPr marL="742950" indent="-285750">
              <a:spcBef>
                <a:spcPct val="20000"/>
              </a:spcBef>
              <a:buChar char="–"/>
              <a:tabLst>
                <a:tab pos="1382713" algn="l"/>
                <a:tab pos="1606550" algn="l"/>
              </a:tabLst>
              <a:defRPr sz="2800">
                <a:solidFill>
                  <a:schemeClr val="tx1"/>
                </a:solidFill>
                <a:latin typeface="Arial" panose="020B0604020202020204" pitchFamily="34" charset="0"/>
              </a:defRPr>
            </a:lvl2pPr>
            <a:lvl3pPr marL="1143000" indent="-228600">
              <a:spcBef>
                <a:spcPct val="20000"/>
              </a:spcBef>
              <a:buChar char="•"/>
              <a:tabLst>
                <a:tab pos="1382713" algn="l"/>
                <a:tab pos="1606550" algn="l"/>
              </a:tabLst>
              <a:defRPr sz="2400">
                <a:solidFill>
                  <a:schemeClr val="tx1"/>
                </a:solidFill>
                <a:latin typeface="Arial" panose="020B0604020202020204" pitchFamily="34" charset="0"/>
              </a:defRPr>
            </a:lvl3pPr>
            <a:lvl4pPr marL="1600200" indent="-228600">
              <a:spcBef>
                <a:spcPct val="20000"/>
              </a:spcBef>
              <a:buChar char="–"/>
              <a:tabLst>
                <a:tab pos="1382713" algn="l"/>
                <a:tab pos="1606550" algn="l"/>
              </a:tabLst>
              <a:defRPr sz="2000">
                <a:solidFill>
                  <a:schemeClr val="tx1"/>
                </a:solidFill>
                <a:latin typeface="Arial" panose="020B0604020202020204" pitchFamily="34" charset="0"/>
              </a:defRPr>
            </a:lvl4pPr>
            <a:lvl5pPr marL="2057400" indent="-228600">
              <a:spcBef>
                <a:spcPct val="20000"/>
              </a:spcBef>
              <a:buChar char="»"/>
              <a:tabLst>
                <a:tab pos="1382713" algn="l"/>
                <a:tab pos="16065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1382713" algn="l"/>
                <a:tab pos="16065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1382713" algn="l"/>
                <a:tab pos="16065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1382713" algn="l"/>
                <a:tab pos="16065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1382713" algn="l"/>
                <a:tab pos="1606550" algn="l"/>
              </a:tabLst>
              <a:defRPr sz="2000">
                <a:solidFill>
                  <a:schemeClr val="tx1"/>
                </a:solidFill>
                <a:latin typeface="Arial" panose="020B0604020202020204" pitchFamily="34" charset="0"/>
              </a:defRPr>
            </a:lvl9pPr>
          </a:lstStyle>
          <a:p>
            <a:pPr>
              <a:spcBef>
                <a:spcPct val="50000"/>
              </a:spcBef>
              <a:buFontTx/>
              <a:buNone/>
            </a:pP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 </a:t>
            </a:r>
            <a:r>
              <a:rPr lang="en-US" altLang="en-US" sz="2800" dirty="0" err="1">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HCl</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 [CH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Cl</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a:latin typeface="Times New Roman" panose="02020603050405020304" pitchFamily="18" charset="0"/>
                <a:cs typeface="Times New Roman" panose="02020603050405020304" pitchFamily="18" charset="0"/>
              </a:rPr>
              <a:t>(</a:t>
            </a:r>
            <a:r>
              <a:rPr lang="en-US" altLang="en-US" sz="2800" dirty="0" err="1">
                <a:latin typeface="Times New Roman" panose="02020603050405020304" pitchFamily="18" charset="0"/>
                <a:cs typeface="Times New Roman" panose="02020603050405020304" pitchFamily="18" charset="0"/>
              </a:rPr>
              <a:t>metylamoni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clorua</a:t>
            </a:r>
            <a:r>
              <a:rPr lang="en-US" altLang="en-US" sz="2800" dirty="0">
                <a:latin typeface="Times New Roman" panose="02020603050405020304" pitchFamily="18" charset="0"/>
                <a:cs typeface="Times New Roman" panose="02020603050405020304" pitchFamily="18" charset="0"/>
              </a:rPr>
              <a:t>)</a:t>
            </a:r>
            <a:endPar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endParaRPr>
          </a:p>
          <a:p>
            <a:pPr>
              <a:spcBef>
                <a:spcPct val="50000"/>
              </a:spcBef>
              <a:buFontTx/>
              <a:buNone/>
            </a:pP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6</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 </a:t>
            </a:r>
            <a:r>
              <a:rPr lang="en-US" altLang="en-US" sz="2800" dirty="0" err="1">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HCl</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 [C</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6</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Cl</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a:latin typeface="Times New Roman" panose="02020603050405020304" pitchFamily="18" charset="0"/>
                <a:cs typeface="Times New Roman" panose="02020603050405020304" pitchFamily="18" charset="0"/>
              </a:rPr>
              <a:t>(</a:t>
            </a:r>
            <a:r>
              <a:rPr lang="en-US" altLang="en-US" sz="2800" dirty="0" err="1">
                <a:latin typeface="Times New Roman" panose="02020603050405020304" pitchFamily="18" charset="0"/>
                <a:cs typeface="Times New Roman" panose="02020603050405020304" pitchFamily="18" charset="0"/>
              </a:rPr>
              <a:t>phenylamoni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clorua</a:t>
            </a:r>
            <a:r>
              <a:rPr lang="en-US" altLang="en-US" sz="2800" dirty="0">
                <a:latin typeface="Times New Roman" panose="02020603050405020304" pitchFamily="18" charset="0"/>
                <a:cs typeface="Times New Roman" panose="02020603050405020304" pitchFamily="18" charset="0"/>
              </a:rPr>
              <a:t>)</a:t>
            </a:r>
          </a:p>
        </p:txBody>
      </p:sp>
      <p:sp>
        <p:nvSpPr>
          <p:cNvPr id="18" name="Text Box 12"/>
          <p:cNvSpPr txBox="1">
            <a:spLocks noChangeArrowheads="1"/>
          </p:cNvSpPr>
          <p:nvPr/>
        </p:nvSpPr>
        <p:spPr bwMode="auto">
          <a:xfrm>
            <a:off x="280534" y="3962400"/>
            <a:ext cx="8686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a:spcBef>
                <a:spcPct val="0"/>
              </a:spcBef>
              <a:buFont typeface="Wingdings" panose="05000000000000000000" pitchFamily="2" charset="2"/>
              <a:buChar char="v"/>
            </a:pPr>
            <a:r>
              <a:rPr lang="en-US" altLang="en-US" sz="2800" b="1" dirty="0" err="1" smtClean="0">
                <a:latin typeface="Times New Roman" panose="02020603050405020304" pitchFamily="18" charset="0"/>
                <a:cs typeface="Times New Roman" panose="02020603050405020304" pitchFamily="18" charset="0"/>
              </a:rPr>
              <a:t>Tác</a:t>
            </a:r>
            <a:r>
              <a:rPr lang="en-US" altLang="en-US" sz="2800" b="1" dirty="0" smtClean="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dụng</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với</a:t>
            </a:r>
            <a:r>
              <a:rPr lang="en-US" altLang="en-US" sz="2800" b="1" dirty="0">
                <a:latin typeface="Times New Roman" panose="02020603050405020304" pitchFamily="18" charset="0"/>
                <a:cs typeface="Times New Roman" panose="02020603050405020304" pitchFamily="18" charset="0"/>
              </a:rPr>
              <a:t> dung </a:t>
            </a:r>
            <a:r>
              <a:rPr lang="en-US" altLang="en-US" sz="2800" b="1" dirty="0" err="1">
                <a:latin typeface="Times New Roman" panose="02020603050405020304" pitchFamily="18" charset="0"/>
                <a:cs typeface="Times New Roman" panose="02020603050405020304" pitchFamily="18" charset="0"/>
              </a:rPr>
              <a:t>dịch</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axit</a:t>
            </a:r>
            <a:r>
              <a:rPr lang="en-US" altLang="en-US" sz="2800" b="1" dirty="0">
                <a:solidFill>
                  <a:srgbClr val="00206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49261260"/>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44269"/>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1. Amin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50923" y="1073259"/>
            <a:ext cx="4587263"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c. Tính </a:t>
            </a:r>
            <a:r>
              <a:rPr lang="en-US" sz="2800" b="1" dirty="0" err="1" smtClean="0">
                <a:solidFill>
                  <a:srgbClr val="1909E5"/>
                </a:solidFill>
                <a:latin typeface="Times New Roman" panose="02020603050405020304" pitchFamily="18" charset="0"/>
                <a:cs typeface="Times New Roman" panose="02020603050405020304" pitchFamily="18" charset="0"/>
              </a:rPr>
              <a:t>chất</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hóa</a:t>
            </a:r>
            <a:r>
              <a:rPr lang="en-US" sz="2800" b="1" dirty="0" smtClean="0">
                <a:solidFill>
                  <a:srgbClr val="1909E5"/>
                </a:solidFill>
                <a:latin typeface="Times New Roman" panose="02020603050405020304" pitchFamily="18" charset="0"/>
                <a:cs typeface="Times New Roman" panose="02020603050405020304" pitchFamily="18" charset="0"/>
              </a:rPr>
              <a:t> học</a:t>
            </a:r>
            <a:endParaRPr lang="vi-VN" sz="2800" b="1" dirty="0" smtClean="0">
              <a:solidFill>
                <a:srgbClr val="1909E5"/>
              </a:solidFill>
              <a:latin typeface="Times New Roman" panose="02020603050405020304" pitchFamily="18" charset="0"/>
              <a:cs typeface="Times New Roman" panose="02020603050405020304" pitchFamily="18" charset="0"/>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13</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57" name="Rectangle 9"/>
          <p:cNvSpPr>
            <a:spLocks noChangeArrowheads="1"/>
          </p:cNvSpPr>
          <p:nvPr/>
        </p:nvSpPr>
        <p:spPr bwMode="auto">
          <a:xfrm>
            <a:off x="304639" y="1828800"/>
            <a:ext cx="64771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algn="ctr" eaLnBrk="1" hangingPunct="1">
              <a:spcBef>
                <a:spcPct val="0"/>
              </a:spcBef>
              <a:buFont typeface="Wingdings" panose="05000000000000000000" pitchFamily="2" charset="2"/>
              <a:buChar char="v"/>
            </a:pPr>
            <a:r>
              <a:rPr lang="en-US" altLang="en-US" sz="2800" b="1" dirty="0" err="1" smtClean="0">
                <a:latin typeface="Times New Roman" panose="02020603050405020304" pitchFamily="18" charset="0"/>
                <a:cs typeface="Times New Roman" panose="02020603050405020304" pitchFamily="18" charset="0"/>
              </a:rPr>
              <a:t>Phản</a:t>
            </a:r>
            <a:r>
              <a:rPr lang="en-US" altLang="en-US" sz="2800" b="1" dirty="0" smtClean="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ứng</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thế</a:t>
            </a:r>
            <a:r>
              <a:rPr lang="en-US" altLang="en-US" sz="2800" b="1" dirty="0">
                <a:latin typeface="Times New Roman" panose="02020603050405020304" pitchFamily="18" charset="0"/>
                <a:cs typeface="Times New Roman" panose="02020603050405020304" pitchFamily="18" charset="0"/>
              </a:rPr>
              <a:t> ở </a:t>
            </a:r>
            <a:r>
              <a:rPr lang="en-US" altLang="en-US" sz="2800" b="1" dirty="0" err="1">
                <a:latin typeface="Times New Roman" panose="02020603050405020304" pitchFamily="18" charset="0"/>
                <a:cs typeface="Times New Roman" panose="02020603050405020304" pitchFamily="18" charset="0"/>
              </a:rPr>
              <a:t>nhân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thơm</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của</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anilin</a:t>
            </a:r>
            <a:endParaRPr lang="en-US" altLang="en-US" sz="2800" b="1" dirty="0">
              <a:latin typeface="Times New Roman" panose="02020603050405020304" pitchFamily="18" charset="0"/>
              <a:cs typeface="Times New Roman" panose="02020603050405020304" pitchFamily="18" charset="0"/>
            </a:endParaRPr>
          </a:p>
        </p:txBody>
      </p:sp>
      <p:sp>
        <p:nvSpPr>
          <p:cNvPr id="58" name="Text Box 8"/>
          <p:cNvSpPr txBox="1">
            <a:spLocks noChangeArrowheads="1"/>
          </p:cNvSpPr>
          <p:nvPr/>
        </p:nvSpPr>
        <p:spPr bwMode="auto">
          <a:xfrm>
            <a:off x="935572" y="5599477"/>
            <a:ext cx="68034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dirty="0" err="1">
                <a:latin typeface="Times New Roman" panose="02020603050405020304" pitchFamily="18" charset="0"/>
                <a:cs typeface="Times New Roman" panose="02020603050405020304" pitchFamily="18" charset="0"/>
              </a:rPr>
              <a:t>Phản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ứng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này</a:t>
            </a:r>
            <a:r>
              <a:rPr lang="en-US" altLang="en-US" sz="2800" dirty="0">
                <a:latin typeface="Times New Roman" panose="02020603050405020304" pitchFamily="18" charset="0"/>
                <a:cs typeface="Times New Roman" panose="02020603050405020304" pitchFamily="18" charset="0"/>
              </a:rPr>
              <a:t> được </a:t>
            </a:r>
            <a:r>
              <a:rPr lang="en-US" altLang="en-US" sz="2800" dirty="0" err="1">
                <a:latin typeface="Times New Roman" panose="02020603050405020304" pitchFamily="18" charset="0"/>
                <a:cs typeface="Times New Roman" panose="02020603050405020304" pitchFamily="18" charset="0"/>
              </a:rPr>
              <a:t>dùng</a:t>
            </a:r>
            <a:r>
              <a:rPr lang="en-US" altLang="en-US" sz="2800" dirty="0">
                <a:latin typeface="Times New Roman" panose="02020603050405020304" pitchFamily="18" charset="0"/>
                <a:cs typeface="Times New Roman" panose="02020603050405020304" pitchFamily="18" charset="0"/>
              </a:rPr>
              <a:t> </a:t>
            </a:r>
            <a:r>
              <a:rPr lang="en-US" altLang="en-US" sz="2800" dirty="0" err="1" smtClean="0">
                <a:latin typeface="Times New Roman" panose="02020603050405020304" pitchFamily="18" charset="0"/>
                <a:cs typeface="Times New Roman" panose="02020603050405020304" pitchFamily="18" charset="0"/>
              </a:rPr>
              <a:t>để</a:t>
            </a:r>
            <a:r>
              <a:rPr lang="en-US" altLang="en-US" sz="2800" dirty="0" smtClean="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rPr>
              <a:t>nhận </a:t>
            </a:r>
            <a:r>
              <a:rPr lang="en-US" altLang="en-US" sz="2800" dirty="0" err="1">
                <a:latin typeface="Times New Roman" panose="02020603050405020304" pitchFamily="18" charset="0"/>
                <a:cs typeface="Times New Roman" panose="02020603050405020304" pitchFamily="18" charset="0"/>
              </a:rPr>
              <a:t>biết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anilin</a:t>
            </a:r>
            <a:endParaRPr lang="en-US" altLang="en-US" sz="2800" dirty="0">
              <a:latin typeface="Times New Roman" panose="02020603050405020304" pitchFamily="18" charset="0"/>
              <a:cs typeface="Times New Roman" panose="02020603050405020304" pitchFamily="18" charset="0"/>
            </a:endParaRPr>
          </a:p>
        </p:txBody>
      </p:sp>
      <p:sp>
        <p:nvSpPr>
          <p:cNvPr id="59" name="Rectangle 6"/>
          <p:cNvSpPr>
            <a:spLocks noChangeArrowheads="1"/>
          </p:cNvSpPr>
          <p:nvPr/>
        </p:nvSpPr>
        <p:spPr bwMode="auto">
          <a:xfrm>
            <a:off x="847887" y="4852304"/>
            <a:ext cx="8111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en-US" altLang="en-US" sz="2800" dirty="0">
                <a:latin typeface="Times New Roman" panose="02020603050405020304" pitchFamily="18" charset="0"/>
                <a:cs typeface="Times New Roman" panose="02020603050405020304" pitchFamily="18" charset="0"/>
              </a:rPr>
              <a:t>C</a:t>
            </a:r>
            <a:r>
              <a:rPr lang="en-US" altLang="en-US" sz="2800" baseline="-25000" dirty="0">
                <a:latin typeface="Times New Roman" panose="02020603050405020304" pitchFamily="18" charset="0"/>
                <a:cs typeface="Times New Roman" panose="02020603050405020304" pitchFamily="18" charset="0"/>
              </a:rPr>
              <a:t>6</a:t>
            </a:r>
            <a:r>
              <a:rPr lang="en-US" altLang="en-US" sz="2800" dirty="0">
                <a:latin typeface="Times New Roman" panose="02020603050405020304" pitchFamily="18" charset="0"/>
                <a:cs typeface="Times New Roman" panose="02020603050405020304" pitchFamily="18" charset="0"/>
              </a:rPr>
              <a:t>H</a:t>
            </a:r>
            <a:r>
              <a:rPr lang="en-US" altLang="en-US" sz="2800" baseline="-25000" dirty="0">
                <a:latin typeface="Times New Roman" panose="02020603050405020304" pitchFamily="18" charset="0"/>
                <a:cs typeface="Times New Roman" panose="02020603050405020304" pitchFamily="18" charset="0"/>
              </a:rPr>
              <a:t>5</a:t>
            </a:r>
            <a:r>
              <a:rPr lang="en-US" altLang="en-US" sz="2800" dirty="0">
                <a:latin typeface="Times New Roman" panose="02020603050405020304" pitchFamily="18" charset="0"/>
                <a:cs typeface="Times New Roman" panose="02020603050405020304" pitchFamily="18" charset="0"/>
              </a:rPr>
              <a:t>NH</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+ 3Br</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sym typeface="Symbol" panose="05050102010706020507" pitchFamily="18" charset="2"/>
              </a:rPr>
              <a:t></a:t>
            </a:r>
            <a:r>
              <a:rPr lang="en-US" altLang="en-US" sz="2800" dirty="0" smtClean="0">
                <a:latin typeface="Times New Roman" panose="02020603050405020304" pitchFamily="18" charset="0"/>
                <a:cs typeface="Times New Roman" panose="02020603050405020304" pitchFamily="18" charset="0"/>
              </a:rPr>
              <a:t>    C</a:t>
            </a:r>
            <a:r>
              <a:rPr lang="en-US" altLang="en-US" sz="2800" baseline="-25000" dirty="0" smtClean="0">
                <a:latin typeface="Times New Roman" panose="02020603050405020304" pitchFamily="18" charset="0"/>
                <a:cs typeface="Times New Roman" panose="02020603050405020304" pitchFamily="18" charset="0"/>
              </a:rPr>
              <a:t>6</a:t>
            </a:r>
            <a:r>
              <a:rPr lang="en-US" altLang="en-US" sz="2800" dirty="0" smtClean="0">
                <a:latin typeface="Times New Roman" panose="02020603050405020304" pitchFamily="18" charset="0"/>
                <a:cs typeface="Times New Roman" panose="02020603050405020304" pitchFamily="18" charset="0"/>
              </a:rPr>
              <a:t>H</a:t>
            </a:r>
            <a:r>
              <a:rPr lang="en-US" altLang="en-US" sz="2800" baseline="-25000" dirty="0" smtClean="0">
                <a:latin typeface="Times New Roman" panose="02020603050405020304" pitchFamily="18" charset="0"/>
                <a:cs typeface="Times New Roman" panose="02020603050405020304" pitchFamily="18" charset="0"/>
              </a:rPr>
              <a:t>2</a:t>
            </a:r>
            <a:r>
              <a:rPr lang="en-US" altLang="en-US" sz="2800" dirty="0" smtClean="0">
                <a:latin typeface="Times New Roman" panose="02020603050405020304" pitchFamily="18" charset="0"/>
                <a:cs typeface="Times New Roman" panose="02020603050405020304" pitchFamily="18" charset="0"/>
              </a:rPr>
              <a:t>NH</a:t>
            </a:r>
            <a:r>
              <a:rPr lang="en-US" altLang="en-US" sz="2800" baseline="-25000" dirty="0" smtClean="0">
                <a:latin typeface="Times New Roman" panose="02020603050405020304" pitchFamily="18" charset="0"/>
                <a:cs typeface="Times New Roman" panose="02020603050405020304" pitchFamily="18" charset="0"/>
              </a:rPr>
              <a:t>2</a:t>
            </a:r>
            <a:r>
              <a:rPr lang="en-US" altLang="en-US" sz="2800" dirty="0" smtClean="0">
                <a:latin typeface="Times New Roman" panose="02020603050405020304" pitchFamily="18" charset="0"/>
                <a:cs typeface="Times New Roman" panose="02020603050405020304" pitchFamily="18" charset="0"/>
              </a:rPr>
              <a:t>Br</a:t>
            </a:r>
            <a:r>
              <a:rPr lang="en-US" altLang="en-US" sz="2800" baseline="-25000" dirty="0" smtClean="0">
                <a:latin typeface="Times New Roman" panose="02020603050405020304" pitchFamily="18" charset="0"/>
                <a:cs typeface="Times New Roman" panose="02020603050405020304" pitchFamily="18" charset="0"/>
              </a:rPr>
              <a:t>3</a:t>
            </a:r>
            <a:r>
              <a:rPr lang="en-US" altLang="en-US" sz="2800" dirty="0" smtClean="0">
                <a:latin typeface="Times New Roman" panose="02020603050405020304" pitchFamily="18" charset="0"/>
                <a:cs typeface="Times New Roman" panose="02020603050405020304" pitchFamily="18" charset="0"/>
              </a:rPr>
              <a:t> ↓</a:t>
            </a:r>
            <a:r>
              <a:rPr lang="en-US" altLang="en-US" sz="2800" baseline="-25000" dirty="0" err="1" smtClean="0">
                <a:latin typeface="Times New Roman" panose="02020603050405020304" pitchFamily="18" charset="0"/>
                <a:cs typeface="Times New Roman" panose="02020603050405020304" pitchFamily="18" charset="0"/>
              </a:rPr>
              <a:t>trắng</a:t>
            </a:r>
            <a:r>
              <a:rPr lang="en-US" altLang="en-US" sz="2800" dirty="0" smtClean="0">
                <a:latin typeface="Times New Roman" panose="02020603050405020304" pitchFamily="18" charset="0"/>
                <a:cs typeface="Times New Roman" panose="02020603050405020304" pitchFamily="18" charset="0"/>
              </a:rPr>
              <a:t>+ 3HBr                                </a:t>
            </a:r>
            <a:endParaRPr lang="en-US" altLang="en-US" sz="2800" dirty="0">
              <a:solidFill>
                <a:srgbClr val="003366"/>
              </a:solidFill>
              <a:latin typeface="Times New Roman" panose="02020603050405020304" pitchFamily="18" charset="0"/>
              <a:cs typeface="Times New Roman" panose="02020603050405020304" pitchFamily="18" charset="0"/>
            </a:endParaRPr>
          </a:p>
        </p:txBody>
      </p:sp>
      <p:grpSp>
        <p:nvGrpSpPr>
          <p:cNvPr id="4" name="Group 3"/>
          <p:cNvGrpSpPr/>
          <p:nvPr/>
        </p:nvGrpSpPr>
        <p:grpSpPr>
          <a:xfrm>
            <a:off x="309333" y="2627400"/>
            <a:ext cx="8559680" cy="1813468"/>
            <a:chOff x="309333" y="2627400"/>
            <a:chExt cx="8559680" cy="1813468"/>
          </a:xfrm>
        </p:grpSpPr>
        <p:grpSp>
          <p:nvGrpSpPr>
            <p:cNvPr id="22" name="Group 10"/>
            <p:cNvGrpSpPr>
              <a:grpSpLocks/>
            </p:cNvGrpSpPr>
            <p:nvPr/>
          </p:nvGrpSpPr>
          <p:grpSpPr bwMode="auto">
            <a:xfrm>
              <a:off x="309333" y="2928095"/>
              <a:ext cx="1544448" cy="499078"/>
              <a:chOff x="884" y="3362"/>
              <a:chExt cx="635" cy="363"/>
            </a:xfrm>
          </p:grpSpPr>
          <p:grpSp>
            <p:nvGrpSpPr>
              <p:cNvPr id="48" name="Group 11"/>
              <p:cNvGrpSpPr>
                <a:grpSpLocks/>
              </p:cNvGrpSpPr>
              <p:nvPr/>
            </p:nvGrpSpPr>
            <p:grpSpPr bwMode="auto">
              <a:xfrm>
                <a:off x="884" y="3362"/>
                <a:ext cx="522" cy="363"/>
                <a:chOff x="884" y="3453"/>
                <a:chExt cx="590" cy="363"/>
              </a:xfrm>
            </p:grpSpPr>
            <p:sp>
              <p:nvSpPr>
                <p:cNvPr id="50" name="Oval 12"/>
                <p:cNvSpPr>
                  <a:spLocks noChangeArrowheads="1"/>
                </p:cNvSpPr>
                <p:nvPr/>
              </p:nvSpPr>
              <p:spPr bwMode="auto">
                <a:xfrm>
                  <a:off x="998" y="3498"/>
                  <a:ext cx="363" cy="25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2800">
                    <a:latin typeface="Times New Roman" panose="02020603050405020304" pitchFamily="18" charset="0"/>
                    <a:cs typeface="Times New Roman" panose="02020603050405020304" pitchFamily="18" charset="0"/>
                  </a:endParaRPr>
                </a:p>
              </p:txBody>
            </p:sp>
            <p:sp>
              <p:nvSpPr>
                <p:cNvPr id="51" name="Line 13"/>
                <p:cNvSpPr>
                  <a:spLocks noChangeShapeType="1"/>
                </p:cNvSpPr>
                <p:nvPr/>
              </p:nvSpPr>
              <p:spPr bwMode="auto">
                <a:xfrm>
                  <a:off x="1020" y="3453"/>
                  <a:ext cx="29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52" name="Line 14"/>
                <p:cNvSpPr>
                  <a:spLocks noChangeShapeType="1"/>
                </p:cNvSpPr>
                <p:nvPr/>
              </p:nvSpPr>
              <p:spPr bwMode="auto">
                <a:xfrm flipH="1">
                  <a:off x="884" y="3453"/>
                  <a:ext cx="136"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53" name="Line 15"/>
                <p:cNvSpPr>
                  <a:spLocks noChangeShapeType="1"/>
                </p:cNvSpPr>
                <p:nvPr/>
              </p:nvSpPr>
              <p:spPr bwMode="auto">
                <a:xfrm flipH="1" flipV="1">
                  <a:off x="1020" y="3816"/>
                  <a:ext cx="29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54" name="Line 16"/>
                <p:cNvSpPr>
                  <a:spLocks noChangeShapeType="1"/>
                </p:cNvSpPr>
                <p:nvPr/>
              </p:nvSpPr>
              <p:spPr bwMode="auto">
                <a:xfrm>
                  <a:off x="884" y="3589"/>
                  <a:ext cx="136"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55" name="Line 17"/>
                <p:cNvSpPr>
                  <a:spLocks noChangeShapeType="1"/>
                </p:cNvSpPr>
                <p:nvPr/>
              </p:nvSpPr>
              <p:spPr bwMode="auto">
                <a:xfrm flipH="1" flipV="1">
                  <a:off x="1315" y="3453"/>
                  <a:ext cx="159" cy="18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56" name="Line 18"/>
                <p:cNvSpPr>
                  <a:spLocks noChangeShapeType="1"/>
                </p:cNvSpPr>
                <p:nvPr/>
              </p:nvSpPr>
              <p:spPr bwMode="auto">
                <a:xfrm flipH="1">
                  <a:off x="1315" y="3634"/>
                  <a:ext cx="159"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grpSp>
          <p:sp>
            <p:nvSpPr>
              <p:cNvPr id="49" name="Line 19"/>
              <p:cNvSpPr>
                <a:spLocks noChangeShapeType="1"/>
              </p:cNvSpPr>
              <p:nvPr/>
            </p:nvSpPr>
            <p:spPr bwMode="auto">
              <a:xfrm>
                <a:off x="1406" y="3543"/>
                <a:ext cx="1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grpSp>
        <p:sp>
          <p:nvSpPr>
            <p:cNvPr id="23" name="Text Box 20"/>
            <p:cNvSpPr txBox="1">
              <a:spLocks noChangeArrowheads="1"/>
            </p:cNvSpPr>
            <p:nvPr/>
          </p:nvSpPr>
          <p:spPr bwMode="auto">
            <a:xfrm>
              <a:off x="1304104" y="3083455"/>
              <a:ext cx="1685516" cy="5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2800">
                <a:latin typeface="Times New Roman" panose="02020603050405020304" pitchFamily="18" charset="0"/>
                <a:cs typeface="Times New Roman" panose="02020603050405020304" pitchFamily="18" charset="0"/>
              </a:endParaRPr>
            </a:p>
          </p:txBody>
        </p:sp>
        <p:sp>
          <p:nvSpPr>
            <p:cNvPr id="24" name="Text Box 21"/>
            <p:cNvSpPr txBox="1">
              <a:spLocks noChangeArrowheads="1"/>
            </p:cNvSpPr>
            <p:nvPr/>
          </p:nvSpPr>
          <p:spPr bwMode="auto">
            <a:xfrm>
              <a:off x="1824595" y="2928095"/>
              <a:ext cx="2813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800" dirty="0">
                  <a:latin typeface="Times New Roman" panose="02020603050405020304" pitchFamily="18" charset="0"/>
                  <a:cs typeface="Times New Roman" panose="02020603050405020304" pitchFamily="18" charset="0"/>
                </a:rPr>
                <a:t>NH</a:t>
              </a:r>
              <a:r>
                <a:rPr lang="en-US" altLang="en-US" sz="2800" baseline="-25000" dirty="0">
                  <a:latin typeface="Times New Roman" panose="02020603050405020304" pitchFamily="18" charset="0"/>
                  <a:cs typeface="Times New Roman" panose="02020603050405020304" pitchFamily="18" charset="0"/>
                </a:rPr>
                <a:t>2 </a:t>
              </a:r>
              <a:r>
                <a:rPr lang="en-US" altLang="en-US" sz="2800" dirty="0">
                  <a:latin typeface="Times New Roman" panose="02020603050405020304" pitchFamily="18" charset="0"/>
                  <a:cs typeface="Times New Roman" panose="02020603050405020304" pitchFamily="18" charset="0"/>
                </a:rPr>
                <a:t>+ 3Br</a:t>
              </a:r>
              <a:r>
                <a:rPr lang="en-US" altLang="en-US" sz="2800" baseline="-25000" dirty="0">
                  <a:latin typeface="Times New Roman" panose="02020603050405020304" pitchFamily="18" charset="0"/>
                  <a:cs typeface="Times New Roman" panose="02020603050405020304" pitchFamily="18" charset="0"/>
                </a:rPr>
                <a:t>2</a:t>
              </a:r>
              <a:r>
                <a:rPr lang="en-US" altLang="en-US" sz="28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smtClean="0">
                  <a:latin typeface="Times New Roman" panose="02020603050405020304" pitchFamily="18" charset="0"/>
                  <a:cs typeface="Times New Roman" panose="02020603050405020304" pitchFamily="18" charset="0"/>
                  <a:sym typeface="Wingdings" panose="05000000000000000000" pitchFamily="2" charset="2"/>
                </a:rPr>
                <a:t>Br</a:t>
              </a:r>
              <a:endParaRPr lang="en-US" altLang="en-US" sz="2800" dirty="0">
                <a:latin typeface="Times New Roman" panose="02020603050405020304" pitchFamily="18" charset="0"/>
                <a:cs typeface="Times New Roman" panose="02020603050405020304" pitchFamily="18" charset="0"/>
              </a:endParaRPr>
            </a:p>
          </p:txBody>
        </p:sp>
        <p:sp>
          <p:nvSpPr>
            <p:cNvPr id="25" name="Text Box 22"/>
            <p:cNvSpPr txBox="1">
              <a:spLocks noChangeArrowheads="1"/>
            </p:cNvSpPr>
            <p:nvPr/>
          </p:nvSpPr>
          <p:spPr bwMode="auto">
            <a:xfrm>
              <a:off x="6146793" y="2957911"/>
              <a:ext cx="2722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800" dirty="0">
                  <a:latin typeface="Times New Roman" panose="02020603050405020304" pitchFamily="18" charset="0"/>
                  <a:cs typeface="Times New Roman" panose="02020603050405020304" pitchFamily="18" charset="0"/>
                </a:rPr>
                <a:t>   NH</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rPr>
                <a:t>  +   </a:t>
              </a:r>
              <a:r>
                <a:rPr lang="en-US" altLang="en-US" sz="2800" dirty="0">
                  <a:latin typeface="Times New Roman" panose="02020603050405020304" pitchFamily="18" charset="0"/>
                  <a:cs typeface="Times New Roman" panose="02020603050405020304" pitchFamily="18" charset="0"/>
                </a:rPr>
                <a:t>3HBr</a:t>
              </a:r>
            </a:p>
          </p:txBody>
        </p:sp>
        <p:grpSp>
          <p:nvGrpSpPr>
            <p:cNvPr id="28" name="Group 23"/>
            <p:cNvGrpSpPr>
              <a:grpSpLocks/>
            </p:cNvGrpSpPr>
            <p:nvPr/>
          </p:nvGrpSpPr>
          <p:grpSpPr bwMode="auto">
            <a:xfrm>
              <a:off x="4572000" y="2891375"/>
              <a:ext cx="1819287" cy="779552"/>
              <a:chOff x="2631" y="3090"/>
              <a:chExt cx="748" cy="567"/>
            </a:xfrm>
          </p:grpSpPr>
          <p:grpSp>
            <p:nvGrpSpPr>
              <p:cNvPr id="35" name="Group 24"/>
              <p:cNvGrpSpPr>
                <a:grpSpLocks/>
              </p:cNvGrpSpPr>
              <p:nvPr/>
            </p:nvGrpSpPr>
            <p:grpSpPr bwMode="auto">
              <a:xfrm>
                <a:off x="2744" y="3181"/>
                <a:ext cx="635" cy="363"/>
                <a:chOff x="884" y="3362"/>
                <a:chExt cx="635" cy="363"/>
              </a:xfrm>
            </p:grpSpPr>
            <p:grpSp>
              <p:nvGrpSpPr>
                <p:cNvPr id="39" name="Group 25"/>
                <p:cNvGrpSpPr>
                  <a:grpSpLocks/>
                </p:cNvGrpSpPr>
                <p:nvPr/>
              </p:nvGrpSpPr>
              <p:grpSpPr bwMode="auto">
                <a:xfrm>
                  <a:off x="884" y="3362"/>
                  <a:ext cx="522" cy="363"/>
                  <a:chOff x="884" y="3453"/>
                  <a:chExt cx="590" cy="363"/>
                </a:xfrm>
              </p:grpSpPr>
              <p:sp>
                <p:nvSpPr>
                  <p:cNvPr id="41" name="Oval 26"/>
                  <p:cNvSpPr>
                    <a:spLocks noChangeArrowheads="1"/>
                  </p:cNvSpPr>
                  <p:nvPr/>
                </p:nvSpPr>
                <p:spPr bwMode="auto">
                  <a:xfrm>
                    <a:off x="998" y="3498"/>
                    <a:ext cx="363" cy="25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2800">
                      <a:latin typeface="Times New Roman" panose="02020603050405020304" pitchFamily="18" charset="0"/>
                      <a:cs typeface="Times New Roman" panose="02020603050405020304" pitchFamily="18" charset="0"/>
                    </a:endParaRPr>
                  </a:p>
                </p:txBody>
              </p:sp>
              <p:sp>
                <p:nvSpPr>
                  <p:cNvPr id="42" name="Line 27"/>
                  <p:cNvSpPr>
                    <a:spLocks noChangeShapeType="1"/>
                  </p:cNvSpPr>
                  <p:nvPr/>
                </p:nvSpPr>
                <p:spPr bwMode="auto">
                  <a:xfrm>
                    <a:off x="1020" y="3453"/>
                    <a:ext cx="29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43" name="Line 28"/>
                  <p:cNvSpPr>
                    <a:spLocks noChangeShapeType="1"/>
                  </p:cNvSpPr>
                  <p:nvPr/>
                </p:nvSpPr>
                <p:spPr bwMode="auto">
                  <a:xfrm flipH="1">
                    <a:off x="884" y="3453"/>
                    <a:ext cx="136"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44" name="Line 29"/>
                  <p:cNvSpPr>
                    <a:spLocks noChangeShapeType="1"/>
                  </p:cNvSpPr>
                  <p:nvPr/>
                </p:nvSpPr>
                <p:spPr bwMode="auto">
                  <a:xfrm flipH="1" flipV="1">
                    <a:off x="1020" y="3816"/>
                    <a:ext cx="29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45" name="Line 30"/>
                  <p:cNvSpPr>
                    <a:spLocks noChangeShapeType="1"/>
                  </p:cNvSpPr>
                  <p:nvPr/>
                </p:nvSpPr>
                <p:spPr bwMode="auto">
                  <a:xfrm>
                    <a:off x="884" y="3589"/>
                    <a:ext cx="136"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46" name="Line 31"/>
                  <p:cNvSpPr>
                    <a:spLocks noChangeShapeType="1"/>
                  </p:cNvSpPr>
                  <p:nvPr/>
                </p:nvSpPr>
                <p:spPr bwMode="auto">
                  <a:xfrm flipH="1" flipV="1">
                    <a:off x="1315" y="3453"/>
                    <a:ext cx="159" cy="18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47" name="Line 32"/>
                  <p:cNvSpPr>
                    <a:spLocks noChangeShapeType="1"/>
                  </p:cNvSpPr>
                  <p:nvPr/>
                </p:nvSpPr>
                <p:spPr bwMode="auto">
                  <a:xfrm flipH="1">
                    <a:off x="1315" y="3634"/>
                    <a:ext cx="159"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grpSp>
            <p:sp>
              <p:nvSpPr>
                <p:cNvPr id="40" name="Line 33"/>
                <p:cNvSpPr>
                  <a:spLocks noChangeShapeType="1"/>
                </p:cNvSpPr>
                <p:nvPr/>
              </p:nvSpPr>
              <p:spPr bwMode="auto">
                <a:xfrm>
                  <a:off x="1406" y="3543"/>
                  <a:ext cx="1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grpSp>
          <p:sp>
            <p:nvSpPr>
              <p:cNvPr id="36" name="Line 34"/>
              <p:cNvSpPr>
                <a:spLocks noChangeShapeType="1"/>
              </p:cNvSpPr>
              <p:nvPr/>
            </p:nvSpPr>
            <p:spPr bwMode="auto">
              <a:xfrm flipV="1">
                <a:off x="3129" y="3090"/>
                <a:ext cx="91" cy="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37" name="Line 35"/>
              <p:cNvSpPr>
                <a:spLocks noChangeShapeType="1"/>
              </p:cNvSpPr>
              <p:nvPr/>
            </p:nvSpPr>
            <p:spPr bwMode="auto">
              <a:xfrm>
                <a:off x="2631" y="3317"/>
                <a:ext cx="1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38" name="Line 36"/>
              <p:cNvSpPr>
                <a:spLocks noChangeShapeType="1"/>
              </p:cNvSpPr>
              <p:nvPr/>
            </p:nvSpPr>
            <p:spPr bwMode="auto">
              <a:xfrm>
                <a:off x="3129" y="3543"/>
                <a:ext cx="91" cy="1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grpSp>
        <p:sp>
          <p:nvSpPr>
            <p:cNvPr id="29" name="Text Box 37"/>
            <p:cNvSpPr txBox="1">
              <a:spLocks noChangeArrowheads="1"/>
            </p:cNvSpPr>
            <p:nvPr/>
          </p:nvSpPr>
          <p:spPr bwMode="auto">
            <a:xfrm>
              <a:off x="5919440" y="2627400"/>
              <a:ext cx="705339" cy="5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800">
                  <a:latin typeface="Times New Roman" panose="02020603050405020304" pitchFamily="18" charset="0"/>
                  <a:cs typeface="Times New Roman" panose="02020603050405020304" pitchFamily="18" charset="0"/>
                </a:rPr>
                <a:t>Br</a:t>
              </a:r>
            </a:p>
          </p:txBody>
        </p:sp>
        <p:sp>
          <p:nvSpPr>
            <p:cNvPr id="33" name="Text Box 38"/>
            <p:cNvSpPr txBox="1">
              <a:spLocks noChangeArrowheads="1"/>
            </p:cNvSpPr>
            <p:nvPr/>
          </p:nvSpPr>
          <p:spPr bwMode="auto">
            <a:xfrm>
              <a:off x="5919440" y="3438574"/>
              <a:ext cx="705339" cy="5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800">
                  <a:latin typeface="Times New Roman" panose="02020603050405020304" pitchFamily="18" charset="0"/>
                  <a:cs typeface="Times New Roman" panose="02020603050405020304" pitchFamily="18" charset="0"/>
                </a:rPr>
                <a:t>Br</a:t>
              </a:r>
            </a:p>
          </p:txBody>
        </p:sp>
        <p:sp>
          <p:nvSpPr>
            <p:cNvPr id="34" name="Line 39"/>
            <p:cNvSpPr>
              <a:spLocks noChangeShapeType="1"/>
            </p:cNvSpPr>
            <p:nvPr/>
          </p:nvSpPr>
          <p:spPr bwMode="auto">
            <a:xfrm>
              <a:off x="7239000" y="3173224"/>
              <a:ext cx="0" cy="530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2800">
                <a:latin typeface="Times New Roman" panose="02020603050405020304" pitchFamily="18" charset="0"/>
                <a:cs typeface="Times New Roman" panose="02020603050405020304" pitchFamily="18" charset="0"/>
              </a:endParaRPr>
            </a:p>
          </p:txBody>
        </p:sp>
        <p:sp>
          <p:nvSpPr>
            <p:cNvPr id="2" name="TextBox 1"/>
            <p:cNvSpPr txBox="1"/>
            <p:nvPr/>
          </p:nvSpPr>
          <p:spPr>
            <a:xfrm>
              <a:off x="7214397" y="3416501"/>
              <a:ext cx="1143000" cy="461665"/>
            </a:xfrm>
            <a:prstGeom prst="rect">
              <a:avLst/>
            </a:prstGeom>
            <a:noFill/>
          </p:spPr>
          <p:txBody>
            <a:bodyPr wrap="square" rtlCol="0">
              <a:spAutoFit/>
            </a:bodyPr>
            <a:lstStyle/>
            <a:p>
              <a:r>
                <a:rPr lang="en-US" sz="2400" dirty="0" err="1" smtClean="0">
                  <a:latin typeface="Times New Roman" panose="02020603050405020304" pitchFamily="18" charset="0"/>
                  <a:cs typeface="Times New Roman" panose="02020603050405020304" pitchFamily="18" charset="0"/>
                </a:rPr>
                <a:t>Trắng</a:t>
              </a:r>
              <a:endParaRPr lang="en-US" sz="2400" dirty="0">
                <a:latin typeface="Times New Roman" panose="02020603050405020304" pitchFamily="18" charset="0"/>
                <a:cs typeface="Times New Roman" panose="02020603050405020304" pitchFamily="18" charset="0"/>
              </a:endParaRPr>
            </a:p>
          </p:txBody>
        </p:sp>
        <p:sp>
          <p:nvSpPr>
            <p:cNvPr id="3" name="Rectangle 2"/>
            <p:cNvSpPr/>
            <p:nvPr/>
          </p:nvSpPr>
          <p:spPr>
            <a:xfrm>
              <a:off x="3948901" y="3917648"/>
              <a:ext cx="3925755" cy="523220"/>
            </a:xfrm>
            <a:prstGeom prst="rect">
              <a:avLst/>
            </a:prstGeom>
          </p:spPr>
          <p:txBody>
            <a:bodyPr wrap="square">
              <a:spAutoFit/>
            </a:bodyPr>
            <a:lstStyle/>
            <a:p>
              <a:pPr>
                <a:spcBef>
                  <a:spcPct val="0"/>
                </a:spcBef>
              </a:pPr>
              <a:r>
                <a:rPr lang="en-US" altLang="en-US" sz="2800" dirty="0">
                  <a:latin typeface="Times New Roman" panose="02020603050405020304" pitchFamily="18" charset="0"/>
                  <a:cs typeface="Times New Roman" panose="02020603050405020304" pitchFamily="18" charset="0"/>
                </a:rPr>
                <a:t>(2,4,6-tribromanilin)</a:t>
              </a:r>
              <a:endParaRPr lang="en-US" altLang="en-US" sz="2800" dirty="0">
                <a:solidFill>
                  <a:srgbClr val="003366"/>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858810221"/>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ppt_x"/>
                                          </p:val>
                                        </p:tav>
                                        <p:tav tm="100000">
                                          <p:val>
                                            <p:strVal val="#ppt_x"/>
                                          </p:val>
                                        </p:tav>
                                      </p:tavLst>
                                    </p:anim>
                                    <p:anim calcmode="lin" valueType="num">
                                      <p:cBhvr additive="base">
                                        <p:cTn id="1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79400"/>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2</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Aminoaxit</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14</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2" name="TextBox 11"/>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a. </a:t>
            </a:r>
            <a:r>
              <a:rPr lang="en-US" sz="2800" b="1" dirty="0" err="1" smtClean="0">
                <a:solidFill>
                  <a:srgbClr val="1909E5"/>
                </a:solidFill>
                <a:latin typeface="Times New Roman" panose="02020603050405020304" pitchFamily="18" charset="0"/>
                <a:cs typeface="Times New Roman" panose="02020603050405020304" pitchFamily="18" charset="0"/>
              </a:rPr>
              <a:t>Cấu</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tạo</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phân</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tử</a:t>
            </a:r>
            <a:r>
              <a:rPr lang="en-US" sz="2800" b="1" dirty="0" smtClean="0">
                <a:solidFill>
                  <a:srgbClr val="1909E5"/>
                </a:solidFill>
                <a:latin typeface="Times New Roman" panose="02020603050405020304" pitchFamily="18" charset="0"/>
                <a:cs typeface="Times New Roman" panose="02020603050405020304" pitchFamily="18" charset="0"/>
              </a:rPr>
              <a:t> </a:t>
            </a:r>
            <a:endParaRPr lang="vi-VN" sz="2800" b="1" dirty="0" smtClean="0">
              <a:solidFill>
                <a:srgbClr val="1909E5"/>
              </a:solidFill>
              <a:latin typeface="Times New Roman" pitchFamily="18" charset="0"/>
              <a:cs typeface="Times New Roman" pitchFamily="18" charset="0"/>
            </a:endParaRPr>
          </a:p>
        </p:txBody>
      </p:sp>
      <p:sp>
        <p:nvSpPr>
          <p:cNvPr id="17" name="TextBox 16"/>
          <p:cNvSpPr txBox="1"/>
          <p:nvPr/>
        </p:nvSpPr>
        <p:spPr>
          <a:xfrm>
            <a:off x="304800" y="1661806"/>
            <a:ext cx="8839200" cy="138499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2800" dirty="0">
                <a:latin typeface="Times New Roman" panose="02020603050405020304" pitchFamily="18" charset="0"/>
                <a:cs typeface="Times New Roman" panose="02020603050405020304" pitchFamily="18" charset="0"/>
              </a:rPr>
              <a:t>Phân tử amino axit có </a:t>
            </a:r>
            <a:r>
              <a:rPr lang="pt-BR" sz="2800" dirty="0">
                <a:solidFill>
                  <a:srgbClr val="C00000"/>
                </a:solidFill>
                <a:latin typeface="Times New Roman" panose="02020603050405020304" pitchFamily="18" charset="0"/>
                <a:cs typeface="Times New Roman" panose="02020603050405020304" pitchFamily="18" charset="0"/>
              </a:rPr>
              <a:t>nhóm cacboxyl (-COOH) thể hiện tính axit </a:t>
            </a:r>
            <a:r>
              <a:rPr lang="pt-BR" sz="2800" dirty="0">
                <a:latin typeface="Times New Roman" panose="02020603050405020304" pitchFamily="18" charset="0"/>
                <a:cs typeface="Times New Roman" panose="02020603050405020304" pitchFamily="18" charset="0"/>
              </a:rPr>
              <a:t>và </a:t>
            </a:r>
            <a:r>
              <a:rPr lang="pt-BR" sz="2800" dirty="0">
                <a:solidFill>
                  <a:srgbClr val="00B0F0"/>
                </a:solidFill>
                <a:latin typeface="Times New Roman" panose="02020603050405020304" pitchFamily="18" charset="0"/>
                <a:cs typeface="Times New Roman" panose="02020603050405020304" pitchFamily="18" charset="0"/>
              </a:rPr>
              <a:t>nhóm amino (-NH</a:t>
            </a:r>
            <a:r>
              <a:rPr lang="pt-BR" sz="2800" baseline="-25000" dirty="0">
                <a:solidFill>
                  <a:srgbClr val="00B0F0"/>
                </a:solidFill>
                <a:latin typeface="Times New Roman" panose="02020603050405020304" pitchFamily="18" charset="0"/>
                <a:cs typeface="Times New Roman" panose="02020603050405020304" pitchFamily="18" charset="0"/>
              </a:rPr>
              <a:t>2</a:t>
            </a:r>
            <a:r>
              <a:rPr lang="pt-BR" sz="2800" dirty="0">
                <a:solidFill>
                  <a:srgbClr val="00B0F0"/>
                </a:solidFill>
                <a:latin typeface="Times New Roman" panose="02020603050405020304" pitchFamily="18" charset="0"/>
                <a:cs typeface="Times New Roman" panose="02020603050405020304" pitchFamily="18" charset="0"/>
              </a:rPr>
              <a:t>) thể hiện tính bazơ </a:t>
            </a:r>
            <a:r>
              <a:rPr lang="pt-BR" sz="2800" dirty="0">
                <a:latin typeface="Times New Roman" panose="02020603050405020304" pitchFamily="18" charset="0"/>
                <a:cs typeface="Times New Roman" panose="02020603050405020304" pitchFamily="18" charset="0"/>
              </a:rPr>
              <a:t>nên tương tác tạo ion lưỡng cực H</a:t>
            </a:r>
            <a:r>
              <a:rPr lang="pt-BR" sz="2800" baseline="-25000" dirty="0">
                <a:latin typeface="Times New Roman" panose="02020603050405020304" pitchFamily="18" charset="0"/>
                <a:cs typeface="Times New Roman" panose="02020603050405020304" pitchFamily="18" charset="0"/>
              </a:rPr>
              <a:t>3</a:t>
            </a:r>
            <a:r>
              <a:rPr lang="pt-BR" sz="2800" dirty="0">
                <a:latin typeface="Times New Roman" panose="02020603050405020304" pitchFamily="18" charset="0"/>
                <a:cs typeface="Times New Roman" panose="02020603050405020304" pitchFamily="18" charset="0"/>
              </a:rPr>
              <a:t>N</a:t>
            </a:r>
            <a:r>
              <a:rPr lang="pt-BR" sz="2800" baseline="30000" dirty="0">
                <a:latin typeface="Times New Roman" panose="02020603050405020304" pitchFamily="18" charset="0"/>
                <a:cs typeface="Times New Roman" panose="02020603050405020304" pitchFamily="18" charset="0"/>
              </a:rPr>
              <a:t>+</a:t>
            </a:r>
            <a:r>
              <a:rPr lang="pt-BR" sz="2800" dirty="0">
                <a:latin typeface="Times New Roman" panose="02020603050405020304" pitchFamily="18" charset="0"/>
                <a:cs typeface="Times New Roman" panose="02020603050405020304" pitchFamily="18" charset="0"/>
              </a:rPr>
              <a:t>– CH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 COO </a:t>
            </a:r>
            <a:r>
              <a:rPr lang="pt-BR" sz="2800" baseline="300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a:t>
            </a:r>
            <a:endParaRPr lang="pt-BR" sz="2800" dirty="0">
              <a:latin typeface="Times New Roman" panose="02020603050405020304" pitchFamily="18" charset="0"/>
              <a:cs typeface="Times New Roman" panose="02020603050405020304" pitchFamily="18" charset="0"/>
            </a:endParaRPr>
          </a:p>
        </p:txBody>
      </p:sp>
      <p:grpSp>
        <p:nvGrpSpPr>
          <p:cNvPr id="2" name="Group 1"/>
          <p:cNvGrpSpPr/>
          <p:nvPr/>
        </p:nvGrpSpPr>
        <p:grpSpPr>
          <a:xfrm>
            <a:off x="576943" y="3546575"/>
            <a:ext cx="7840608" cy="1125128"/>
            <a:chOff x="576943" y="3546575"/>
            <a:chExt cx="7840608" cy="1125128"/>
          </a:xfrm>
        </p:grpSpPr>
        <p:sp>
          <p:nvSpPr>
            <p:cNvPr id="18" name="Rectangle 17"/>
            <p:cNvSpPr/>
            <p:nvPr/>
          </p:nvSpPr>
          <p:spPr>
            <a:xfrm>
              <a:off x="576943" y="3546575"/>
              <a:ext cx="7840608" cy="523220"/>
            </a:xfrm>
            <a:prstGeom prst="rect">
              <a:avLst/>
            </a:prstGeom>
          </p:spPr>
          <p:txBody>
            <a:bodyPr wrap="none">
              <a:spAutoFit/>
            </a:bodyPr>
            <a:lstStyle/>
            <a:p>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N– CH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 COOH</a:t>
              </a:r>
              <a:r>
                <a:rPr lang="pt-BR" sz="2800" baseline="30000" dirty="0">
                  <a:latin typeface="Times New Roman" panose="02020603050405020304" pitchFamily="18" charset="0"/>
                  <a:cs typeface="Times New Roman" panose="02020603050405020304" pitchFamily="18" charset="0"/>
                </a:rPr>
                <a:t>  </a:t>
              </a:r>
              <a:r>
                <a:rPr lang="pt-BR" sz="2800" baseline="30000" dirty="0" smtClean="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        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N</a:t>
              </a:r>
              <a:r>
                <a:rPr lang="pt-BR" sz="2800" baseline="30000" dirty="0">
                  <a:latin typeface="Times New Roman" panose="02020603050405020304" pitchFamily="18" charset="0"/>
                  <a:cs typeface="Times New Roman" panose="02020603050405020304" pitchFamily="18" charset="0"/>
                </a:rPr>
                <a:t>+</a:t>
              </a:r>
              <a:r>
                <a:rPr lang="pt-BR" sz="2800" dirty="0">
                  <a:latin typeface="Times New Roman" panose="02020603050405020304" pitchFamily="18" charset="0"/>
                  <a:cs typeface="Times New Roman" panose="02020603050405020304" pitchFamily="18" charset="0"/>
                </a:rPr>
                <a:t>– CH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 COO </a:t>
              </a:r>
              <a:r>
                <a:rPr lang="pt-BR" sz="2800" baseline="30000" dirty="0">
                  <a:latin typeface="Times New Roman" panose="02020603050405020304" pitchFamily="18" charset="0"/>
                  <a:cs typeface="Times New Roman" panose="02020603050405020304" pitchFamily="18" charset="0"/>
                </a:rPr>
                <a:t>– </a:t>
              </a:r>
              <a:endParaRPr lang="pt-BR" sz="2800" dirty="0">
                <a:latin typeface="Times New Roman" panose="02020603050405020304" pitchFamily="18" charset="0"/>
                <a:cs typeface="Times New Roman" panose="02020603050405020304" pitchFamily="18" charset="0"/>
              </a:endParaRPr>
            </a:p>
          </p:txBody>
        </p:sp>
        <p:sp>
          <p:nvSpPr>
            <p:cNvPr id="20" name="Rectangle 19"/>
            <p:cNvSpPr/>
            <p:nvPr/>
          </p:nvSpPr>
          <p:spPr>
            <a:xfrm>
              <a:off x="5414892" y="4210038"/>
              <a:ext cx="2714205" cy="461665"/>
            </a:xfrm>
            <a:prstGeom prst="rect">
              <a:avLst/>
            </a:prstGeom>
          </p:spPr>
          <p:txBody>
            <a:bodyPr wrap="none">
              <a:spAutoFit/>
            </a:bodyPr>
            <a:lstStyle/>
            <a:p>
              <a:r>
                <a:rPr lang="pt-BR" sz="2400" dirty="0" smtClean="0">
                  <a:latin typeface="Times New Roman" panose="02020603050405020304" pitchFamily="18" charset="0"/>
                  <a:cs typeface="Times New Roman" panose="02020603050405020304" pitchFamily="18" charset="0"/>
                </a:rPr>
                <a:t>Dạng ion </a:t>
              </a:r>
              <a:r>
                <a:rPr lang="pt-BR" sz="2400" dirty="0">
                  <a:latin typeface="Times New Roman" panose="02020603050405020304" pitchFamily="18" charset="0"/>
                  <a:cs typeface="Times New Roman" panose="02020603050405020304" pitchFamily="18" charset="0"/>
                </a:rPr>
                <a:t>lưỡng cực </a:t>
              </a:r>
              <a:endParaRPr lang="en-US" sz="2400" dirty="0"/>
            </a:p>
          </p:txBody>
        </p:sp>
        <p:sp>
          <p:nvSpPr>
            <p:cNvPr id="22" name="Rectangle 21"/>
            <p:cNvSpPr/>
            <p:nvPr/>
          </p:nvSpPr>
          <p:spPr>
            <a:xfrm>
              <a:off x="1071492" y="4210038"/>
              <a:ext cx="1854995" cy="461665"/>
            </a:xfrm>
            <a:prstGeom prst="rect">
              <a:avLst/>
            </a:prstGeom>
          </p:spPr>
          <p:txBody>
            <a:bodyPr wrap="none">
              <a:spAutoFit/>
            </a:bodyPr>
            <a:lstStyle/>
            <a:p>
              <a:r>
                <a:rPr lang="pt-BR" sz="2400" dirty="0" smtClean="0">
                  <a:latin typeface="Times New Roman" panose="02020603050405020304" pitchFamily="18" charset="0"/>
                  <a:cs typeface="Times New Roman" panose="02020603050405020304" pitchFamily="18" charset="0"/>
                </a:rPr>
                <a:t>Dạng phân tử</a:t>
              </a:r>
              <a:endParaRPr lang="en-US" sz="2400" dirty="0"/>
            </a:p>
          </p:txBody>
        </p:sp>
      </p:grpSp>
    </p:spTree>
    <p:extLst>
      <p:ext uri="{BB962C8B-B14F-4D97-AF65-F5344CB8AC3E}">
        <p14:creationId xmlns:p14="http://schemas.microsoft.com/office/powerpoint/2010/main" val="1567597160"/>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79400"/>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2</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Aminoaxit</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15</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2" name="TextBox 11"/>
          <p:cNvSpPr txBox="1"/>
          <p:nvPr/>
        </p:nvSpPr>
        <p:spPr>
          <a:xfrm>
            <a:off x="188563" y="1000780"/>
            <a:ext cx="2689755"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a:solidFill>
                  <a:srgbClr val="1909E5"/>
                </a:solidFill>
                <a:latin typeface="Times New Roman" panose="02020603050405020304" pitchFamily="18" charset="0"/>
                <a:cs typeface="Times New Roman" panose="02020603050405020304" pitchFamily="18" charset="0"/>
              </a:rPr>
              <a:t>b</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Danh</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pháp</a:t>
            </a:r>
            <a:r>
              <a:rPr lang="en-US" sz="2800" b="1" dirty="0" smtClean="0">
                <a:solidFill>
                  <a:srgbClr val="1909E5"/>
                </a:solidFill>
                <a:latin typeface="Times New Roman" panose="02020603050405020304" pitchFamily="18" charset="0"/>
                <a:cs typeface="Times New Roman" panose="02020603050405020304" pitchFamily="18" charset="0"/>
              </a:rPr>
              <a:t> </a:t>
            </a:r>
            <a:endParaRPr lang="vi-VN" sz="2800" b="1" dirty="0" smtClean="0">
              <a:solidFill>
                <a:srgbClr val="1909E5"/>
              </a:solidFill>
              <a:latin typeface="Times New Roman" pitchFamily="18" charset="0"/>
              <a:cs typeface="Times New Roman" pitchFamily="18" charset="0"/>
            </a:endParaRPr>
          </a:p>
        </p:txBody>
      </p:sp>
      <p:sp>
        <p:nvSpPr>
          <p:cNvPr id="15" name="Rectangle 14"/>
          <p:cNvSpPr/>
          <p:nvPr/>
        </p:nvSpPr>
        <p:spPr>
          <a:xfrm>
            <a:off x="255860" y="1613118"/>
            <a:ext cx="8735740" cy="1815882"/>
          </a:xfrm>
          <a:prstGeom prst="rect">
            <a:avLst/>
          </a:prstGeom>
        </p:spPr>
        <p:txBody>
          <a:bodyPr wrap="square">
            <a:spAutoFit/>
          </a:bodyPr>
          <a:lstStyle/>
          <a:p>
            <a:r>
              <a:rPr lang="pt-BR" sz="2800" dirty="0">
                <a:solidFill>
                  <a:srgbClr val="002060"/>
                </a:solidFill>
                <a:latin typeface="Times New Roman" panose="02020603050405020304" pitchFamily="18" charset="0"/>
                <a:cs typeface="Times New Roman" panose="02020603050405020304" pitchFamily="18" charset="0"/>
              </a:rPr>
              <a:t>Tên của amino axit xuất phát từ tên axit cacboxylic tương </a:t>
            </a:r>
            <a:r>
              <a:rPr lang="pt-BR" sz="2800" dirty="0" smtClean="0">
                <a:solidFill>
                  <a:srgbClr val="002060"/>
                </a:solidFill>
                <a:latin typeface="Times New Roman" panose="02020603050405020304" pitchFamily="18" charset="0"/>
                <a:cs typeface="Times New Roman" panose="02020603050405020304" pitchFamily="18" charset="0"/>
              </a:rPr>
              <a:t>ứng, có thêm </a:t>
            </a:r>
            <a:r>
              <a:rPr lang="pt-BR" sz="2800" dirty="0" smtClean="0">
                <a:solidFill>
                  <a:srgbClr val="C00000"/>
                </a:solidFill>
                <a:latin typeface="Times New Roman" panose="02020603050405020304" pitchFamily="18" charset="0"/>
                <a:cs typeface="Times New Roman" panose="02020603050405020304" pitchFamily="18" charset="0"/>
              </a:rPr>
              <a:t>tiếp đầu ngữ amino </a:t>
            </a:r>
            <a:r>
              <a:rPr lang="pt-BR" sz="2800" dirty="0" smtClean="0">
                <a:solidFill>
                  <a:srgbClr val="002060"/>
                </a:solidFill>
                <a:latin typeface="Times New Roman" panose="02020603050405020304" pitchFamily="18" charset="0"/>
                <a:cs typeface="Times New Roman" panose="02020603050405020304" pitchFamily="18" charset="0"/>
              </a:rPr>
              <a:t>và </a:t>
            </a:r>
            <a:r>
              <a:rPr lang="pt-BR" sz="2800" dirty="0" smtClean="0">
                <a:solidFill>
                  <a:srgbClr val="C00000"/>
                </a:solidFill>
                <a:latin typeface="Times New Roman" panose="02020603050405020304" pitchFamily="18" charset="0"/>
                <a:cs typeface="Times New Roman" panose="02020603050405020304" pitchFamily="18" charset="0"/>
              </a:rPr>
              <a:t>số chỉ vị trí </a:t>
            </a:r>
            <a:r>
              <a:rPr lang="pt-BR" sz="2800" dirty="0" smtClean="0">
                <a:solidFill>
                  <a:srgbClr val="002060"/>
                </a:solidFill>
                <a:latin typeface="Times New Roman" panose="02020603050405020304" pitchFamily="18" charset="0"/>
                <a:cs typeface="Times New Roman" panose="02020603050405020304" pitchFamily="18" charset="0"/>
              </a:rPr>
              <a:t>của </a:t>
            </a:r>
            <a:r>
              <a:rPr lang="pt-BR" sz="2800" dirty="0">
                <a:solidFill>
                  <a:srgbClr val="002060"/>
                </a:solidFill>
                <a:latin typeface="Times New Roman" panose="02020603050405020304" pitchFamily="18" charset="0"/>
                <a:cs typeface="Times New Roman" panose="02020603050405020304" pitchFamily="18" charset="0"/>
              </a:rPr>
              <a:t>nhóm amino (-NH</a:t>
            </a:r>
            <a:r>
              <a:rPr lang="pt-BR" sz="2800" baseline="-25000" dirty="0">
                <a:solidFill>
                  <a:srgbClr val="002060"/>
                </a:solidFill>
                <a:latin typeface="Times New Roman" panose="02020603050405020304" pitchFamily="18" charset="0"/>
                <a:cs typeface="Times New Roman" panose="02020603050405020304" pitchFamily="18" charset="0"/>
              </a:rPr>
              <a:t>2</a:t>
            </a:r>
            <a:r>
              <a:rPr lang="pt-BR" sz="2800" dirty="0" smtClean="0">
                <a:solidFill>
                  <a:srgbClr val="002060"/>
                </a:solidFill>
                <a:latin typeface="Times New Roman" panose="02020603050405020304" pitchFamily="18" charset="0"/>
                <a:cs typeface="Times New Roman" panose="02020603050405020304" pitchFamily="18" charset="0"/>
              </a:rPr>
              <a:t>)</a:t>
            </a:r>
            <a:r>
              <a:rPr lang="pt-BR" sz="2800" dirty="0">
                <a:solidFill>
                  <a:srgbClr val="002060"/>
                </a:solidFill>
                <a:latin typeface="Times New Roman" panose="02020603050405020304" pitchFamily="18" charset="0"/>
                <a:cs typeface="Times New Roman" panose="02020603050405020304" pitchFamily="18" charset="0"/>
              </a:rPr>
              <a:t> </a:t>
            </a:r>
            <a:r>
              <a:rPr lang="pt-BR" sz="2800" dirty="0" smtClean="0">
                <a:solidFill>
                  <a:srgbClr val="002060"/>
                </a:solidFill>
                <a:latin typeface="Times New Roman" panose="02020603050405020304" pitchFamily="18" charset="0"/>
                <a:cs typeface="Times New Roman" panose="02020603050405020304" pitchFamily="18" charset="0"/>
              </a:rPr>
              <a:t>trong mạch.</a:t>
            </a:r>
          </a:p>
          <a:p>
            <a:r>
              <a:rPr lang="pt-BR" sz="2800" b="1" dirty="0" smtClean="0">
                <a:solidFill>
                  <a:srgbClr val="002060"/>
                </a:solidFill>
                <a:latin typeface="Times New Roman" panose="02020603050405020304" pitchFamily="18" charset="0"/>
                <a:cs typeface="Times New Roman" panose="02020603050405020304" pitchFamily="18" charset="0"/>
              </a:rPr>
              <a:t>Số chỉ vị trí: 1, 2, 3, 4,... Hoặc </a:t>
            </a:r>
            <a:r>
              <a:rPr lang="el-GR" sz="2800" b="1" dirty="0" smtClean="0">
                <a:solidFill>
                  <a:srgbClr val="002060"/>
                </a:solidFill>
                <a:latin typeface="Times New Roman" panose="02020603050405020304" pitchFamily="18" charset="0"/>
                <a:cs typeface="Times New Roman" panose="02020603050405020304" pitchFamily="18" charset="0"/>
              </a:rPr>
              <a:t>α</a:t>
            </a:r>
            <a:r>
              <a:rPr lang="en-US" sz="2800" b="1" dirty="0" smtClean="0">
                <a:solidFill>
                  <a:srgbClr val="002060"/>
                </a:solidFill>
                <a:latin typeface="Times New Roman" panose="02020603050405020304" pitchFamily="18" charset="0"/>
                <a:cs typeface="Times New Roman" panose="02020603050405020304" pitchFamily="18" charset="0"/>
              </a:rPr>
              <a:t>, </a:t>
            </a:r>
            <a:r>
              <a:rPr lang="el-GR" sz="2800" b="1" dirty="0" smtClean="0">
                <a:solidFill>
                  <a:srgbClr val="002060"/>
                </a:solidFill>
                <a:latin typeface="Times New Roman" panose="02020603050405020304" pitchFamily="18" charset="0"/>
                <a:cs typeface="Times New Roman" panose="02020603050405020304" pitchFamily="18" charset="0"/>
              </a:rPr>
              <a:t>β</a:t>
            </a:r>
            <a:r>
              <a:rPr lang="en-US" sz="2800" b="1" dirty="0" smtClean="0">
                <a:solidFill>
                  <a:srgbClr val="002060"/>
                </a:solidFill>
                <a:latin typeface="Times New Roman" panose="02020603050405020304" pitchFamily="18" charset="0"/>
                <a:cs typeface="Times New Roman" panose="02020603050405020304" pitchFamily="18" charset="0"/>
              </a:rPr>
              <a:t>, </a:t>
            </a:r>
            <a:r>
              <a:rPr lang="el-GR" sz="2800" b="1" dirty="0" smtClean="0">
                <a:solidFill>
                  <a:srgbClr val="002060"/>
                </a:solidFill>
                <a:latin typeface="Times New Roman" panose="02020603050405020304" pitchFamily="18" charset="0"/>
                <a:cs typeface="Times New Roman" panose="02020603050405020304" pitchFamily="18" charset="0"/>
              </a:rPr>
              <a:t>γ</a:t>
            </a:r>
            <a:r>
              <a:rPr lang="en-US" sz="2800" b="1" dirty="0" smtClean="0">
                <a:solidFill>
                  <a:srgbClr val="002060"/>
                </a:solidFill>
                <a:latin typeface="Times New Roman" panose="02020603050405020304" pitchFamily="18" charset="0"/>
                <a:cs typeface="Times New Roman" panose="02020603050405020304" pitchFamily="18" charset="0"/>
              </a:rPr>
              <a:t>, </a:t>
            </a:r>
            <a:r>
              <a:rPr lang="el-GR" sz="2800" b="1" dirty="0" smtClean="0">
                <a:solidFill>
                  <a:srgbClr val="002060"/>
                </a:solidFill>
                <a:latin typeface="Times New Roman" panose="02020603050405020304" pitchFamily="18" charset="0"/>
                <a:cs typeface="Times New Roman" panose="02020603050405020304" pitchFamily="18" charset="0"/>
              </a:rPr>
              <a:t>δ</a:t>
            </a:r>
            <a:r>
              <a:rPr lang="en-US" sz="2800" b="1" dirty="0" smtClean="0">
                <a:solidFill>
                  <a:srgbClr val="002060"/>
                </a:solidFill>
                <a:latin typeface="Times New Roman" panose="02020603050405020304" pitchFamily="18" charset="0"/>
                <a:cs typeface="Times New Roman" panose="02020603050405020304" pitchFamily="18" charset="0"/>
              </a:rPr>
              <a:t>, </a:t>
            </a:r>
            <a:r>
              <a:rPr lang="el-GR" sz="2800" b="1" dirty="0" smtClean="0">
                <a:solidFill>
                  <a:srgbClr val="002060"/>
                </a:solidFill>
                <a:latin typeface="Times New Roman" panose="02020603050405020304" pitchFamily="18" charset="0"/>
                <a:cs typeface="Times New Roman" panose="02020603050405020304" pitchFamily="18" charset="0"/>
              </a:rPr>
              <a:t>ε</a:t>
            </a:r>
            <a:r>
              <a:rPr lang="en-US" sz="2800" b="1" dirty="0" smtClean="0">
                <a:solidFill>
                  <a:srgbClr val="002060"/>
                </a:solidFill>
                <a:latin typeface="Times New Roman" panose="02020603050405020304" pitchFamily="18" charset="0"/>
                <a:cs typeface="Times New Roman" panose="02020603050405020304" pitchFamily="18" charset="0"/>
              </a:rPr>
              <a:t>, </a:t>
            </a:r>
            <a:r>
              <a:rPr lang="el-GR" sz="2800" b="1" dirty="0" smtClean="0">
                <a:solidFill>
                  <a:srgbClr val="002060"/>
                </a:solidFill>
                <a:latin typeface="Times New Roman" panose="02020603050405020304" pitchFamily="18" charset="0"/>
                <a:cs typeface="Times New Roman" panose="02020603050405020304" pitchFamily="18" charset="0"/>
              </a:rPr>
              <a:t>ω</a:t>
            </a:r>
            <a:r>
              <a:rPr lang="en-US" sz="2800" b="1" dirty="0" smtClean="0">
                <a:solidFill>
                  <a:srgbClr val="002060"/>
                </a:solidFill>
                <a:latin typeface="Times New Roman" panose="02020603050405020304" pitchFamily="18" charset="0"/>
                <a:cs typeface="Times New Roman" panose="02020603050405020304" pitchFamily="18" charset="0"/>
              </a:rPr>
              <a:t>,…</a:t>
            </a:r>
            <a:endParaRPr lang="pt-BR" sz="2800" b="1" dirty="0">
              <a:solidFill>
                <a:srgbClr val="002060"/>
              </a:solidFill>
              <a:latin typeface="Times New Roman" panose="02020603050405020304" pitchFamily="18" charset="0"/>
              <a:cs typeface="Times New Roman" panose="02020603050405020304" pitchFamily="18" charset="0"/>
            </a:endParaRPr>
          </a:p>
        </p:txBody>
      </p:sp>
      <p:grpSp>
        <p:nvGrpSpPr>
          <p:cNvPr id="3" name="Group 2"/>
          <p:cNvGrpSpPr/>
          <p:nvPr/>
        </p:nvGrpSpPr>
        <p:grpSpPr>
          <a:xfrm>
            <a:off x="-179660" y="3581400"/>
            <a:ext cx="4142060" cy="2183870"/>
            <a:chOff x="-179660" y="3581400"/>
            <a:chExt cx="4142060" cy="2183870"/>
          </a:xfrm>
        </p:grpSpPr>
        <p:grpSp>
          <p:nvGrpSpPr>
            <p:cNvPr id="2" name="Group 1"/>
            <p:cNvGrpSpPr/>
            <p:nvPr/>
          </p:nvGrpSpPr>
          <p:grpSpPr>
            <a:xfrm>
              <a:off x="-179660" y="3960665"/>
              <a:ext cx="4142060" cy="1804605"/>
              <a:chOff x="-179660" y="3960665"/>
              <a:chExt cx="4142060" cy="1804605"/>
            </a:xfrm>
          </p:grpSpPr>
          <p:sp>
            <p:nvSpPr>
              <p:cNvPr id="18" name="Rectangle 17"/>
              <p:cNvSpPr/>
              <p:nvPr/>
            </p:nvSpPr>
            <p:spPr>
              <a:xfrm>
                <a:off x="-179660" y="4734219"/>
                <a:ext cx="4142060" cy="1031051"/>
              </a:xfrm>
              <a:prstGeom prst="rect">
                <a:avLst/>
              </a:prstGeom>
            </p:spPr>
            <p:txBody>
              <a:bodyPr wrap="square">
                <a:spAutoFit/>
              </a:bodyPr>
              <a:lstStyle/>
              <a:p>
                <a:pPr algn="ctr">
                  <a:spcBef>
                    <a:spcPts val="600"/>
                  </a:spcBef>
                  <a:spcAft>
                    <a:spcPts val="0"/>
                  </a:spcAft>
                  <a:tabLst>
                    <a:tab pos="6031230" algn="l"/>
                  </a:tabLst>
                </a:pP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axit </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2-aminoetanoic </a:t>
                </a:r>
                <a:endParaRPr lang="pt-BR" sz="28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ts val="600"/>
                  </a:spcBef>
                  <a:spcAft>
                    <a:spcPts val="0"/>
                  </a:spcAft>
                  <a:tabLst>
                    <a:tab pos="6031230" algn="l"/>
                  </a:tabLst>
                </a:pP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axit aminoaxetic, glyxin)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Rectangle 19"/>
              <p:cNvSpPr/>
              <p:nvPr/>
            </p:nvSpPr>
            <p:spPr>
              <a:xfrm>
                <a:off x="199449" y="3960665"/>
                <a:ext cx="3179075" cy="523220"/>
              </a:xfrm>
              <a:prstGeom prst="rect">
                <a:avLst/>
              </a:prstGeom>
            </p:spPr>
            <p:txBody>
              <a:bodyPr wrap="none">
                <a:spAutoFit/>
              </a:bodyPr>
              <a:lstStyle/>
              <a:p>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ea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CH</a:t>
                </a:r>
                <a:r>
                  <a:rPr lang="pt-BR" sz="2800" baseline="-25000" dirty="0">
                    <a:latin typeface="Times New Roman" panose="02020603050405020304" pitchFamily="18" charset="0"/>
                    <a:ea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 </a:t>
                </a: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COOH</a:t>
                </a:r>
                <a:endParaRPr lang="en-US" sz="2800" dirty="0">
                  <a:solidFill>
                    <a:srgbClr val="002060"/>
                  </a:solidFill>
                  <a:latin typeface="Times New Roman" panose="02020603050405020304" pitchFamily="18" charset="0"/>
                  <a:cs typeface="Times New Roman" panose="02020603050405020304" pitchFamily="18" charset="0"/>
                </a:endParaRPr>
              </a:p>
            </p:txBody>
          </p:sp>
        </p:grpSp>
        <p:sp>
          <p:nvSpPr>
            <p:cNvPr id="22" name="Rectangle 21"/>
            <p:cNvSpPr/>
            <p:nvPr/>
          </p:nvSpPr>
          <p:spPr>
            <a:xfrm>
              <a:off x="1219200" y="3581400"/>
              <a:ext cx="1351652" cy="523220"/>
            </a:xfrm>
            <a:prstGeom prst="rect">
              <a:avLst/>
            </a:prstGeom>
          </p:spPr>
          <p:txBody>
            <a:bodyPr wrap="none">
              <a:spAutoFit/>
            </a:bodyPr>
            <a:lstStyle/>
            <a:p>
              <a:r>
                <a:rPr lang="en-US" sz="2800" dirty="0" smtClean="0">
                  <a:latin typeface="Times New Roman" panose="02020603050405020304" pitchFamily="18" charset="0"/>
                  <a:cs typeface="Times New Roman" panose="02020603050405020304" pitchFamily="18" charset="0"/>
                </a:rPr>
                <a:t>2         1</a:t>
              </a:r>
              <a:endParaRPr lang="en-US" sz="2800" dirty="0">
                <a:latin typeface="Times New Roman" panose="02020603050405020304" pitchFamily="18" charset="0"/>
                <a:cs typeface="Times New Roman" panose="02020603050405020304" pitchFamily="18" charset="0"/>
              </a:endParaRPr>
            </a:p>
          </p:txBody>
        </p:sp>
      </p:grpSp>
      <p:grpSp>
        <p:nvGrpSpPr>
          <p:cNvPr id="4" name="Group 3"/>
          <p:cNvGrpSpPr/>
          <p:nvPr/>
        </p:nvGrpSpPr>
        <p:grpSpPr>
          <a:xfrm>
            <a:off x="3903708" y="3682429"/>
            <a:ext cx="5217763" cy="2570465"/>
            <a:chOff x="3903708" y="3682429"/>
            <a:chExt cx="5217763" cy="2570465"/>
          </a:xfrm>
        </p:grpSpPr>
        <p:sp>
          <p:nvSpPr>
            <p:cNvPr id="25" name="Rectangle 24"/>
            <p:cNvSpPr/>
            <p:nvPr/>
          </p:nvSpPr>
          <p:spPr>
            <a:xfrm>
              <a:off x="3903708" y="5221843"/>
              <a:ext cx="5217763" cy="1031051"/>
            </a:xfrm>
            <a:prstGeom prst="rect">
              <a:avLst/>
            </a:prstGeom>
          </p:spPr>
          <p:txBody>
            <a:bodyPr wrap="square">
              <a:spAutoFit/>
            </a:bodyPr>
            <a:lstStyle/>
            <a:p>
              <a:pPr algn="ctr">
                <a:spcBef>
                  <a:spcPts val="600"/>
                </a:spcBef>
                <a:spcAft>
                  <a:spcPts val="0"/>
                </a:spcAft>
                <a:tabLst>
                  <a:tab pos="6031230" algn="l"/>
                </a:tabLst>
              </a:pPr>
              <a:r>
                <a:rPr lang="pt-BR" sz="2800" dirty="0">
                  <a:latin typeface="Times New Roman" panose="02020603050405020304" pitchFamily="18" charset="0"/>
                  <a:cs typeface="Times New Roman" panose="02020603050405020304" pitchFamily="18" charset="0"/>
                </a:rPr>
                <a:t>axit 2-amino-3-metylbutanoic </a:t>
              </a:r>
              <a:endParaRPr lang="pt-BR" sz="2800" dirty="0" smtClean="0">
                <a:latin typeface="Times New Roman" panose="02020603050405020304" pitchFamily="18" charset="0"/>
                <a:cs typeface="Times New Roman" panose="02020603050405020304" pitchFamily="18" charset="0"/>
              </a:endParaRPr>
            </a:p>
            <a:p>
              <a:pPr algn="ctr">
                <a:spcBef>
                  <a:spcPts val="600"/>
                </a:spcBef>
                <a:spcAft>
                  <a:spcPts val="0"/>
                </a:spcAft>
                <a:tabLst>
                  <a:tab pos="6031230" algn="l"/>
                </a:tabLst>
              </a:pPr>
              <a:r>
                <a:rPr lang="pt-BR" sz="2800" dirty="0" smtClean="0">
                  <a:latin typeface="Times New Roman" panose="02020603050405020304" pitchFamily="18" charset="0"/>
                  <a:cs typeface="Times New Roman" panose="02020603050405020304" pitchFamily="18" charset="0"/>
                </a:rPr>
                <a:t>(</a:t>
              </a:r>
              <a:r>
                <a:rPr lang="pt-BR" sz="2800" dirty="0">
                  <a:latin typeface="Times New Roman" panose="02020603050405020304" pitchFamily="18" charset="0"/>
                  <a:cs typeface="Times New Roman" panose="02020603050405020304" pitchFamily="18" charset="0"/>
                </a:rPr>
                <a:t>axit α-aminoisovaleric, valin)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8" name="Rectangle 27"/>
            <p:cNvSpPr/>
            <p:nvPr/>
          </p:nvSpPr>
          <p:spPr>
            <a:xfrm>
              <a:off x="4733954" y="3682429"/>
              <a:ext cx="3057247" cy="523220"/>
            </a:xfrm>
            <a:prstGeom prst="rect">
              <a:avLst/>
            </a:prstGeom>
          </p:spPr>
          <p:txBody>
            <a:bodyPr wrap="none">
              <a:spAutoFit/>
            </a:bodyPr>
            <a:lstStyle/>
            <a:p>
              <a:r>
                <a:rPr lang="en-US" sz="2800" dirty="0" smtClean="0">
                  <a:latin typeface="Times New Roman" panose="02020603050405020304" pitchFamily="18" charset="0"/>
                  <a:cs typeface="Times New Roman" panose="02020603050405020304" pitchFamily="18" charset="0"/>
                </a:rPr>
                <a:t>4         3       2        1</a:t>
              </a:r>
              <a:endParaRPr lang="en-US" sz="2800" dirty="0">
                <a:latin typeface="Times New Roman" panose="02020603050405020304" pitchFamily="18" charset="0"/>
                <a:cs typeface="Times New Roman" panose="02020603050405020304" pitchFamily="18" charset="0"/>
              </a:endParaRPr>
            </a:p>
          </p:txBody>
        </p:sp>
        <p:pic>
          <p:nvPicPr>
            <p:cNvPr id="29" name="Picture 28"/>
            <p:cNvPicPr>
              <a:picLocks noChangeAspect="1"/>
            </p:cNvPicPr>
            <p:nvPr/>
          </p:nvPicPr>
          <p:blipFill rotWithShape="1">
            <a:blip r:embed="rId5"/>
            <a:srcRect r="71066"/>
            <a:stretch/>
          </p:blipFill>
          <p:spPr>
            <a:xfrm>
              <a:off x="4714662" y="3966815"/>
              <a:ext cx="3786254" cy="1178828"/>
            </a:xfrm>
            <a:prstGeom prst="rect">
              <a:avLst/>
            </a:prstGeom>
          </p:spPr>
        </p:pic>
      </p:grpSp>
    </p:spTree>
    <p:extLst>
      <p:ext uri="{BB962C8B-B14F-4D97-AF65-F5344CB8AC3E}">
        <p14:creationId xmlns:p14="http://schemas.microsoft.com/office/powerpoint/2010/main" val="17635403"/>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79400"/>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2</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Aminoaxit</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16</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2" name="TextBox 11"/>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c. Tính </a:t>
            </a:r>
            <a:r>
              <a:rPr lang="en-US" sz="2800" b="1" dirty="0" err="1" smtClean="0">
                <a:solidFill>
                  <a:srgbClr val="1909E5"/>
                </a:solidFill>
                <a:latin typeface="Times New Roman" panose="02020603050405020304" pitchFamily="18" charset="0"/>
                <a:cs typeface="Times New Roman" panose="02020603050405020304" pitchFamily="18" charset="0"/>
              </a:rPr>
              <a:t>chất</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hóa</a:t>
            </a:r>
            <a:r>
              <a:rPr lang="en-US" sz="2800" b="1" dirty="0" smtClean="0">
                <a:solidFill>
                  <a:srgbClr val="1909E5"/>
                </a:solidFill>
                <a:latin typeface="Times New Roman" panose="02020603050405020304" pitchFamily="18" charset="0"/>
                <a:cs typeface="Times New Roman" panose="02020603050405020304" pitchFamily="18" charset="0"/>
              </a:rPr>
              <a:t> học</a:t>
            </a:r>
            <a:endParaRPr lang="vi-VN" sz="2800" b="1" dirty="0" smtClean="0">
              <a:solidFill>
                <a:srgbClr val="1909E5"/>
              </a:solidFill>
              <a:latin typeface="Times New Roman" pitchFamily="18" charset="0"/>
              <a:cs typeface="Times New Roman" pitchFamily="18" charset="0"/>
            </a:endParaRPr>
          </a:p>
        </p:txBody>
      </p:sp>
      <p:sp>
        <p:nvSpPr>
          <p:cNvPr id="15" name="TextBox 14"/>
          <p:cNvSpPr txBox="1"/>
          <p:nvPr/>
        </p:nvSpPr>
        <p:spPr>
          <a:xfrm>
            <a:off x="155906" y="1708549"/>
            <a:ext cx="8839200"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2800" b="1" i="1" dirty="0" smtClean="0">
                <a:latin typeface="Times New Roman" panose="02020603050405020304" pitchFamily="18" charset="0"/>
                <a:cs typeface="Times New Roman" panose="02020603050405020304" pitchFamily="18" charset="0"/>
              </a:rPr>
              <a:t>Tính </a:t>
            </a:r>
            <a:r>
              <a:rPr lang="pt-BR" sz="2800" b="1" i="1" dirty="0">
                <a:latin typeface="Times New Roman" panose="02020603050405020304" pitchFamily="18" charset="0"/>
                <a:cs typeface="Times New Roman" panose="02020603050405020304" pitchFamily="18" charset="0"/>
              </a:rPr>
              <a:t>chất lưỡng tính</a:t>
            </a:r>
            <a:r>
              <a:rPr lang="pt-BR" sz="2800" b="1" i="1" dirty="0" smtClean="0">
                <a:latin typeface="Times New Roman" panose="02020603050405020304" pitchFamily="18" charset="0"/>
                <a:cs typeface="Times New Roman" panose="02020603050405020304" pitchFamily="18" charset="0"/>
              </a:rPr>
              <a:t>: </a:t>
            </a:r>
            <a:r>
              <a:rPr lang="pt-BR" sz="2800" b="1" dirty="0">
                <a:latin typeface="Times New Roman" panose="02020603050405020304" pitchFamily="18" charset="0"/>
                <a:cs typeface="Times New Roman" panose="02020603050405020304" pitchFamily="18" charset="0"/>
              </a:rPr>
              <a:t>Phản ứng với </a:t>
            </a:r>
            <a:r>
              <a:rPr lang="pt-BR" sz="2800" b="1" dirty="0" smtClean="0">
                <a:solidFill>
                  <a:srgbClr val="FF0000"/>
                </a:solidFill>
                <a:latin typeface="Times New Roman" panose="02020603050405020304" pitchFamily="18" charset="0"/>
                <a:cs typeface="Times New Roman" panose="02020603050405020304" pitchFamily="18" charset="0"/>
              </a:rPr>
              <a:t>axit, </a:t>
            </a:r>
            <a:r>
              <a:rPr lang="pt-BR" sz="2800" b="1" dirty="0">
                <a:solidFill>
                  <a:srgbClr val="FF0000"/>
                </a:solidFill>
                <a:latin typeface="Times New Roman" panose="02020603050405020304" pitchFamily="18" charset="0"/>
                <a:cs typeface="Times New Roman" panose="02020603050405020304" pitchFamily="18" charset="0"/>
              </a:rPr>
              <a:t>bazơ</a:t>
            </a:r>
            <a:r>
              <a:rPr lang="pt-BR" sz="2800" b="1" dirty="0">
                <a:latin typeface="Times New Roman" panose="02020603050405020304" pitchFamily="18" charset="0"/>
                <a:cs typeface="Times New Roman" panose="02020603050405020304" pitchFamily="18" charset="0"/>
              </a:rPr>
              <a:t> </a:t>
            </a:r>
            <a:r>
              <a:rPr lang="pt-BR" sz="2800" b="1" dirty="0" smtClean="0">
                <a:latin typeface="Times New Roman" panose="02020603050405020304" pitchFamily="18" charset="0"/>
                <a:cs typeface="Times New Roman" panose="02020603050405020304" pitchFamily="18" charset="0"/>
              </a:rPr>
              <a:t>mạnh</a:t>
            </a:r>
            <a:r>
              <a:rPr lang="pt-BR" sz="2800" b="1" dirty="0" smtClean="0">
                <a:solidFill>
                  <a:srgbClr val="FF0000"/>
                </a:solidFill>
                <a:latin typeface="Times New Roman" panose="02020603050405020304" pitchFamily="18" charset="0"/>
                <a:cs typeface="Times New Roman" panose="02020603050405020304" pitchFamily="18" charset="0"/>
              </a:rPr>
              <a:t> </a:t>
            </a:r>
            <a:r>
              <a:rPr lang="pt-BR" sz="2800" b="1" i="1"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16" name="Rectangle 15"/>
          <p:cNvSpPr/>
          <p:nvPr/>
        </p:nvSpPr>
        <p:spPr>
          <a:xfrm>
            <a:off x="213097" y="2404290"/>
            <a:ext cx="8401009" cy="492443"/>
          </a:xfrm>
          <a:prstGeom prst="rect">
            <a:avLst/>
          </a:prstGeom>
        </p:spPr>
        <p:txBody>
          <a:bodyPr wrap="square">
            <a:spAutoFit/>
          </a:bodyPr>
          <a:lstStyle/>
          <a:p>
            <a:pPr>
              <a:spcBef>
                <a:spcPts val="600"/>
              </a:spcBef>
              <a:spcAft>
                <a:spcPts val="0"/>
              </a:spcAft>
              <a:tabLst>
                <a:tab pos="6031230" algn="l"/>
              </a:tabLst>
            </a:pPr>
            <a:r>
              <a:rPr lang="en-US" sz="2600" dirty="0" smtClean="0">
                <a:latin typeface="Times New Roman" panose="02020603050405020304" pitchFamily="18" charset="0"/>
                <a:ea typeface="Times New Roman" panose="02020603050405020304" pitchFamily="18" charset="0"/>
              </a:rPr>
              <a:t>HOOC </a:t>
            </a:r>
            <a:r>
              <a:rPr lang="en-US" sz="2600" dirty="0">
                <a:latin typeface="Times New Roman" panose="02020603050405020304" pitchFamily="18" charset="0"/>
                <a:ea typeface="Times New Roman" panose="02020603050405020304" pitchFamily="18" charset="0"/>
              </a:rPr>
              <a:t>– CH</a:t>
            </a:r>
            <a:r>
              <a:rPr lang="en-US" sz="2600" baseline="-25000" dirty="0">
                <a:latin typeface="Times New Roman" panose="02020603050405020304" pitchFamily="18" charset="0"/>
                <a:ea typeface="Times New Roman" panose="02020603050405020304" pitchFamily="18" charset="0"/>
              </a:rPr>
              <a:t>2</a:t>
            </a:r>
            <a:r>
              <a:rPr lang="en-US" sz="2600" dirty="0">
                <a:latin typeface="Times New Roman" panose="02020603050405020304" pitchFamily="18" charset="0"/>
                <a:ea typeface="Times New Roman" panose="02020603050405020304" pitchFamily="18" charset="0"/>
              </a:rPr>
              <a:t> – NH</a:t>
            </a:r>
            <a:r>
              <a:rPr lang="en-US" sz="2600" baseline="-25000" dirty="0">
                <a:latin typeface="Times New Roman" panose="02020603050405020304" pitchFamily="18" charset="0"/>
                <a:ea typeface="Times New Roman" panose="02020603050405020304" pitchFamily="18" charset="0"/>
              </a:rPr>
              <a:t>2</a:t>
            </a:r>
            <a:r>
              <a:rPr lang="en-US" sz="2600" dirty="0">
                <a:latin typeface="Times New Roman" panose="02020603050405020304" pitchFamily="18" charset="0"/>
                <a:ea typeface="Times New Roman" panose="02020603050405020304" pitchFamily="18" charset="0"/>
              </a:rPr>
              <a:t> + </a:t>
            </a:r>
            <a:r>
              <a:rPr lang="en-US" sz="2600" dirty="0" err="1">
                <a:latin typeface="Times New Roman" panose="02020603050405020304" pitchFamily="18" charset="0"/>
                <a:ea typeface="Times New Roman" panose="02020603050405020304" pitchFamily="18" charset="0"/>
              </a:rPr>
              <a:t>HCl</a:t>
            </a:r>
            <a:r>
              <a:rPr lang="en-US" sz="260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sym typeface="Symbol" panose="05050102010706020507" pitchFamily="18" charset="2"/>
              </a:rPr>
              <a:t></a:t>
            </a:r>
            <a:r>
              <a:rPr lang="en-US" sz="2600" dirty="0">
                <a:latin typeface="Times New Roman" panose="02020603050405020304" pitchFamily="18" charset="0"/>
                <a:ea typeface="Times New Roman" panose="02020603050405020304" pitchFamily="18" charset="0"/>
              </a:rPr>
              <a:t> HOOC – CH</a:t>
            </a:r>
            <a:r>
              <a:rPr lang="en-US" sz="2600" baseline="-25000" dirty="0">
                <a:latin typeface="Times New Roman" panose="02020603050405020304" pitchFamily="18" charset="0"/>
                <a:ea typeface="Times New Roman" panose="02020603050405020304" pitchFamily="18" charset="0"/>
              </a:rPr>
              <a:t>2</a:t>
            </a:r>
            <a:r>
              <a:rPr lang="en-US" sz="2600" dirty="0">
                <a:latin typeface="Times New Roman" panose="02020603050405020304" pitchFamily="18" charset="0"/>
                <a:ea typeface="Times New Roman" panose="02020603050405020304" pitchFamily="18" charset="0"/>
              </a:rPr>
              <a:t> –</a:t>
            </a:r>
            <a:r>
              <a:rPr lang="en-US" sz="2600" baseline="3000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NH</a:t>
            </a:r>
            <a:r>
              <a:rPr lang="en-US" sz="2600" baseline="-25000" dirty="0">
                <a:latin typeface="Times New Roman" panose="02020603050405020304" pitchFamily="18" charset="0"/>
                <a:ea typeface="Times New Roman" panose="02020603050405020304" pitchFamily="18" charset="0"/>
              </a:rPr>
              <a:t>3 </a:t>
            </a:r>
            <a:r>
              <a:rPr lang="en-US" sz="2600" dirty="0">
                <a:latin typeface="Times New Roman" panose="02020603050405020304" pitchFamily="18" charset="0"/>
                <a:ea typeface="Times New Roman" panose="02020603050405020304" pitchFamily="18" charset="0"/>
              </a:rPr>
              <a:t>Cl </a:t>
            </a:r>
            <a:r>
              <a:rPr lang="en-US" sz="2600" baseline="30000" dirty="0" smtClean="0">
                <a:latin typeface="Times New Roman" panose="02020603050405020304" pitchFamily="18" charset="0"/>
                <a:ea typeface="Times New Roman" panose="02020603050405020304" pitchFamily="18" charset="0"/>
              </a:rPr>
              <a:t>– </a:t>
            </a:r>
            <a:endParaRPr lang="en-US" sz="2600" dirty="0">
              <a:latin typeface="Times New Roman" panose="02020603050405020304" pitchFamily="18" charset="0"/>
              <a:ea typeface="Times New Roman" panose="02020603050405020304" pitchFamily="18" charset="0"/>
            </a:endParaRPr>
          </a:p>
        </p:txBody>
      </p:sp>
      <p:sp>
        <p:nvSpPr>
          <p:cNvPr id="17" name="Rectangle 16"/>
          <p:cNvSpPr/>
          <p:nvPr/>
        </p:nvSpPr>
        <p:spPr>
          <a:xfrm>
            <a:off x="213097" y="3043525"/>
            <a:ext cx="8782009" cy="492443"/>
          </a:xfrm>
          <a:prstGeom prst="rect">
            <a:avLst/>
          </a:prstGeom>
        </p:spPr>
        <p:txBody>
          <a:bodyPr wrap="square">
            <a:spAutoFit/>
          </a:bodyPr>
          <a:lstStyle/>
          <a:p>
            <a:pPr>
              <a:spcBef>
                <a:spcPts val="600"/>
              </a:spcBef>
              <a:spcAft>
                <a:spcPts val="0"/>
              </a:spcAft>
              <a:tabLst>
                <a:tab pos="6031230" algn="l"/>
              </a:tabLst>
            </a:pPr>
            <a:r>
              <a:rPr lang="en-US" sz="2600" dirty="0" smtClean="0">
                <a:latin typeface="Times New Roman" panose="02020603050405020304" pitchFamily="18" charset="0"/>
                <a:ea typeface="Times New Roman" panose="02020603050405020304" pitchFamily="18" charset="0"/>
              </a:rPr>
              <a:t>HOOC – CH</a:t>
            </a:r>
            <a:r>
              <a:rPr lang="en-US" sz="2600" baseline="-25000" dirty="0" smtClean="0">
                <a:latin typeface="Times New Roman" panose="02020603050405020304" pitchFamily="18" charset="0"/>
                <a:ea typeface="Times New Roman" panose="02020603050405020304" pitchFamily="18" charset="0"/>
              </a:rPr>
              <a:t>2</a:t>
            </a:r>
            <a:r>
              <a:rPr lang="en-US" sz="2600" dirty="0" smtClean="0">
                <a:latin typeface="Times New Roman" panose="02020603050405020304" pitchFamily="18" charset="0"/>
                <a:ea typeface="Times New Roman" panose="02020603050405020304" pitchFamily="18" charset="0"/>
              </a:rPr>
              <a:t> – NH</a:t>
            </a:r>
            <a:r>
              <a:rPr lang="en-US" sz="2600" baseline="-25000" dirty="0" smtClean="0">
                <a:latin typeface="Times New Roman" panose="02020603050405020304" pitchFamily="18" charset="0"/>
                <a:ea typeface="Times New Roman" panose="02020603050405020304" pitchFamily="18" charset="0"/>
              </a:rPr>
              <a:t>2</a:t>
            </a:r>
            <a:r>
              <a:rPr lang="en-US" sz="2600" dirty="0" smtClean="0">
                <a:latin typeface="Times New Roman" panose="02020603050405020304" pitchFamily="18" charset="0"/>
                <a:ea typeface="Times New Roman" panose="02020603050405020304" pitchFamily="18" charset="0"/>
              </a:rPr>
              <a:t> + </a:t>
            </a:r>
            <a:r>
              <a:rPr lang="en-US" sz="2600" dirty="0" err="1" smtClean="0">
                <a:latin typeface="Times New Roman" panose="02020603050405020304" pitchFamily="18" charset="0"/>
                <a:ea typeface="Times New Roman" panose="02020603050405020304" pitchFamily="18" charset="0"/>
              </a:rPr>
              <a:t>NaOH</a:t>
            </a:r>
            <a:r>
              <a:rPr lang="en-US" sz="2600" dirty="0" smtClean="0">
                <a:latin typeface="Times New Roman" panose="02020603050405020304" pitchFamily="18" charset="0"/>
                <a:ea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sym typeface="Symbol" panose="05050102010706020507" pitchFamily="18" charset="2"/>
              </a:rPr>
              <a:t></a:t>
            </a:r>
            <a:r>
              <a:rPr lang="en-US" sz="2600" dirty="0" smtClean="0">
                <a:latin typeface="Times New Roman" panose="02020603050405020304" pitchFamily="18" charset="0"/>
                <a:ea typeface="Times New Roman" panose="02020603050405020304" pitchFamily="18" charset="0"/>
              </a:rPr>
              <a:t> NH</a:t>
            </a:r>
            <a:r>
              <a:rPr lang="en-US" sz="2600" baseline="-25000" dirty="0" smtClean="0">
                <a:latin typeface="Times New Roman" panose="02020603050405020304" pitchFamily="18" charset="0"/>
                <a:ea typeface="Times New Roman" panose="02020603050405020304" pitchFamily="18" charset="0"/>
              </a:rPr>
              <a:t>2 </a:t>
            </a:r>
            <a:r>
              <a:rPr lang="en-US" sz="2600" dirty="0" smtClean="0">
                <a:latin typeface="Times New Roman" panose="02020603050405020304" pitchFamily="18" charset="0"/>
                <a:ea typeface="Times New Roman" panose="02020603050405020304" pitchFamily="18" charset="0"/>
              </a:rPr>
              <a:t>– CH</a:t>
            </a:r>
            <a:r>
              <a:rPr lang="en-US" sz="2600" baseline="-25000" dirty="0" smtClean="0">
                <a:latin typeface="Times New Roman" panose="02020603050405020304" pitchFamily="18" charset="0"/>
                <a:ea typeface="Times New Roman" panose="02020603050405020304" pitchFamily="18" charset="0"/>
              </a:rPr>
              <a:t>2</a:t>
            </a:r>
            <a:r>
              <a:rPr lang="en-US" sz="2600" dirty="0" smtClean="0">
                <a:latin typeface="Times New Roman" panose="02020603050405020304" pitchFamily="18" charset="0"/>
                <a:ea typeface="Times New Roman" panose="02020603050405020304" pitchFamily="18" charset="0"/>
              </a:rPr>
              <a:t> – </a:t>
            </a:r>
            <a:r>
              <a:rPr lang="en-US" sz="2600" dirty="0" err="1" smtClean="0">
                <a:latin typeface="Times New Roman" panose="02020603050405020304" pitchFamily="18" charset="0"/>
                <a:ea typeface="Times New Roman" panose="02020603050405020304" pitchFamily="18" charset="0"/>
              </a:rPr>
              <a:t>COONa</a:t>
            </a:r>
            <a:r>
              <a:rPr lang="en-US" sz="2600" dirty="0" smtClean="0">
                <a:latin typeface="Times New Roman" panose="02020603050405020304" pitchFamily="18" charset="0"/>
                <a:ea typeface="Times New Roman" panose="02020603050405020304" pitchFamily="18" charset="0"/>
              </a:rPr>
              <a:t> + H</a:t>
            </a:r>
            <a:r>
              <a:rPr lang="en-US" sz="2600" baseline="-25000" dirty="0" smtClean="0">
                <a:latin typeface="Times New Roman" panose="02020603050405020304" pitchFamily="18" charset="0"/>
                <a:ea typeface="Times New Roman" panose="02020603050405020304" pitchFamily="18" charset="0"/>
              </a:rPr>
              <a:t>2</a:t>
            </a:r>
            <a:r>
              <a:rPr lang="en-US" sz="2600" dirty="0" smtClean="0">
                <a:latin typeface="Times New Roman" panose="02020603050405020304" pitchFamily="18" charset="0"/>
                <a:ea typeface="Times New Roman" panose="02020603050405020304" pitchFamily="18" charset="0"/>
              </a:rPr>
              <a:t>O</a:t>
            </a:r>
            <a:endParaRPr lang="en-US" sz="2600" dirty="0"/>
          </a:p>
        </p:txBody>
      </p:sp>
      <p:sp>
        <p:nvSpPr>
          <p:cNvPr id="18" name="TextBox 17"/>
          <p:cNvSpPr txBox="1"/>
          <p:nvPr/>
        </p:nvSpPr>
        <p:spPr>
          <a:xfrm>
            <a:off x="76200" y="3743980"/>
            <a:ext cx="8918906"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i="1" dirty="0" smtClean="0">
                <a:latin typeface="Times New Roman" panose="02020603050405020304" pitchFamily="18" charset="0"/>
                <a:cs typeface="Times New Roman" panose="02020603050405020304" pitchFamily="18" charset="0"/>
              </a:rPr>
              <a:t>Tính </a:t>
            </a:r>
            <a:r>
              <a:rPr lang="en-US" sz="2800" b="1" i="1" dirty="0" err="1">
                <a:latin typeface="Times New Roman" panose="02020603050405020304" pitchFamily="18" charset="0"/>
                <a:cs typeface="Times New Roman" panose="02020603050405020304" pitchFamily="18" charset="0"/>
              </a:rPr>
              <a:t>axit-bazơ</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dd</a:t>
            </a:r>
            <a:r>
              <a:rPr lang="en-US" sz="2800" b="1" i="1" dirty="0" smtClean="0">
                <a:latin typeface="Times New Roman" panose="02020603050405020304" pitchFamily="18" charset="0"/>
                <a:cs typeface="Times New Roman" panose="02020603050405020304" pitchFamily="18" charset="0"/>
              </a:rPr>
              <a:t> </a:t>
            </a:r>
            <a:r>
              <a:rPr lang="en-US" sz="2800" b="1" i="1" dirty="0">
                <a:latin typeface="Times New Roman" panose="02020603050405020304" pitchFamily="18" charset="0"/>
                <a:cs typeface="Times New Roman" panose="02020603050405020304" pitchFamily="18" charset="0"/>
              </a:rPr>
              <a:t>amino </a:t>
            </a:r>
            <a:r>
              <a:rPr lang="en-US" sz="2800" b="1" i="1" dirty="0" err="1" smtClean="0">
                <a:latin typeface="Times New Roman" panose="02020603050405020304" pitchFamily="18" charset="0"/>
                <a:cs typeface="Times New Roman" panose="02020603050405020304" pitchFamily="18" charset="0"/>
              </a:rPr>
              <a:t>axit</a:t>
            </a:r>
            <a:r>
              <a:rPr lang="en-US" sz="2800" b="1" i="1" dirty="0" smtClean="0">
                <a:latin typeface="Times New Roman" panose="02020603050405020304" pitchFamily="18" charset="0"/>
                <a:cs typeface="Times New Roman" panose="02020603050405020304" pitchFamily="18" charset="0"/>
              </a:rPr>
              <a:t>: </a:t>
            </a:r>
            <a:r>
              <a:rPr lang="en-US" sz="2800" b="1" i="1" dirty="0" err="1" smtClean="0">
                <a:solidFill>
                  <a:srgbClr val="7030A0"/>
                </a:solidFill>
                <a:latin typeface="Times New Roman" panose="02020603050405020304" pitchFamily="18" charset="0"/>
                <a:cs typeface="Times New Roman" panose="02020603050405020304" pitchFamily="18" charset="0"/>
              </a:rPr>
              <a:t>Dùng</a:t>
            </a:r>
            <a:r>
              <a:rPr lang="en-US" sz="2800" b="1" i="1" dirty="0" smtClean="0">
                <a:solidFill>
                  <a:srgbClr val="7030A0"/>
                </a:solidFill>
                <a:latin typeface="Times New Roman" panose="02020603050405020304" pitchFamily="18" charset="0"/>
                <a:cs typeface="Times New Roman" panose="02020603050405020304" pitchFamily="18" charset="0"/>
              </a:rPr>
              <a:t> </a:t>
            </a:r>
            <a:r>
              <a:rPr lang="pt-BR" sz="2800" b="1" dirty="0" smtClean="0">
                <a:solidFill>
                  <a:srgbClr val="7030A0"/>
                </a:solidFill>
                <a:latin typeface="Times New Roman" panose="02020603050405020304" pitchFamily="18" charset="0"/>
                <a:cs typeface="Times New Roman" panose="02020603050405020304" pitchFamily="18" charset="0"/>
              </a:rPr>
              <a:t>giấy </a:t>
            </a:r>
            <a:r>
              <a:rPr lang="pt-BR" sz="2800" b="1" dirty="0">
                <a:solidFill>
                  <a:srgbClr val="7030A0"/>
                </a:solidFill>
                <a:latin typeface="Times New Roman" panose="02020603050405020304" pitchFamily="18" charset="0"/>
                <a:cs typeface="Times New Roman" panose="02020603050405020304" pitchFamily="18" charset="0"/>
              </a:rPr>
              <a:t>quỳ </a:t>
            </a:r>
            <a:r>
              <a:rPr lang="pt-BR" sz="2800" b="1" dirty="0" smtClean="0">
                <a:solidFill>
                  <a:srgbClr val="7030A0"/>
                </a:solidFill>
                <a:latin typeface="Times New Roman" panose="02020603050405020304" pitchFamily="18" charset="0"/>
                <a:cs typeface="Times New Roman" panose="02020603050405020304" pitchFamily="18" charset="0"/>
              </a:rPr>
              <a:t>tím</a:t>
            </a:r>
            <a:endParaRPr lang="en-US" sz="2800" b="1" dirty="0">
              <a:solidFill>
                <a:srgbClr val="7030A0"/>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213096" y="4326065"/>
            <a:ext cx="8782009" cy="1384995"/>
          </a:xfrm>
          <a:prstGeom prst="rect">
            <a:avLst/>
          </a:prstGeom>
        </p:spPr>
        <p:txBody>
          <a:bodyPr wrap="square">
            <a:spAutoFit/>
          </a:bodyPr>
          <a:lstStyle/>
          <a:p>
            <a:r>
              <a:rPr lang="pt-BR" sz="2800" dirty="0">
                <a:latin typeface="Times New Roman" panose="02020603050405020304" pitchFamily="18" charset="0"/>
                <a:cs typeface="Times New Roman" panose="02020603050405020304" pitchFamily="18" charset="0"/>
              </a:rPr>
              <a:t>Dung dịch glyxin </a:t>
            </a:r>
            <a:r>
              <a:rPr lang="pt-BR" sz="2800" b="1" dirty="0">
                <a:solidFill>
                  <a:srgbClr val="7030A0"/>
                </a:solidFill>
                <a:latin typeface="Times New Roman" panose="02020603050405020304" pitchFamily="18" charset="0"/>
                <a:cs typeface="Times New Roman" panose="02020603050405020304" pitchFamily="18" charset="0"/>
              </a:rPr>
              <a:t>không làm đổi màu giấy quỳ tím</a:t>
            </a:r>
            <a:endParaRPr lang="pt-BR" sz="2800" dirty="0" smtClean="0">
              <a:latin typeface="Times New Roman" panose="02020603050405020304" pitchFamily="18" charset="0"/>
              <a:cs typeface="Times New Roman" panose="02020603050405020304" pitchFamily="18" charset="0"/>
            </a:endParaRPr>
          </a:p>
          <a:p>
            <a:r>
              <a:rPr lang="pt-BR" sz="2800" dirty="0" smtClean="0">
                <a:latin typeface="Times New Roman" panose="02020603050405020304" pitchFamily="18" charset="0"/>
                <a:cs typeface="Times New Roman" panose="02020603050405020304" pitchFamily="18" charset="0"/>
              </a:rPr>
              <a:t>Dung </a:t>
            </a:r>
            <a:r>
              <a:rPr lang="pt-BR" sz="2800" dirty="0">
                <a:latin typeface="Times New Roman" panose="02020603050405020304" pitchFamily="18" charset="0"/>
                <a:cs typeface="Times New Roman" panose="02020603050405020304" pitchFamily="18" charset="0"/>
              </a:rPr>
              <a:t>dịch axit glutamic làm </a:t>
            </a:r>
            <a:r>
              <a:rPr lang="pt-BR" sz="2800" b="1" dirty="0">
                <a:solidFill>
                  <a:srgbClr val="FF3399"/>
                </a:solidFill>
                <a:latin typeface="Times New Roman" panose="02020603050405020304" pitchFamily="18" charset="0"/>
                <a:cs typeface="Times New Roman" panose="02020603050405020304" pitchFamily="18" charset="0"/>
              </a:rPr>
              <a:t>giấy quỳ tím hóa </a:t>
            </a:r>
            <a:r>
              <a:rPr lang="pt-BR" sz="2800" b="1" dirty="0" smtClean="0">
                <a:solidFill>
                  <a:srgbClr val="FF3399"/>
                </a:solidFill>
                <a:latin typeface="Times New Roman" panose="02020603050405020304" pitchFamily="18" charset="0"/>
                <a:cs typeface="Times New Roman" panose="02020603050405020304" pitchFamily="18" charset="0"/>
              </a:rPr>
              <a:t>hồng</a:t>
            </a:r>
          </a:p>
          <a:p>
            <a:r>
              <a:rPr lang="pt-BR" sz="2800" dirty="0">
                <a:latin typeface="Times New Roman" panose="02020603050405020304" pitchFamily="18" charset="0"/>
                <a:cs typeface="Times New Roman" panose="02020603050405020304" pitchFamily="18" charset="0"/>
              </a:rPr>
              <a:t>Dung dịch lysin làm </a:t>
            </a:r>
            <a:r>
              <a:rPr lang="pt-BR" sz="2800" dirty="0">
                <a:solidFill>
                  <a:srgbClr val="1909E5"/>
                </a:solidFill>
                <a:latin typeface="Times New Roman" panose="02020603050405020304" pitchFamily="18" charset="0"/>
                <a:cs typeface="Times New Roman" panose="02020603050405020304" pitchFamily="18" charset="0"/>
              </a:rPr>
              <a:t>giấy quỳ hóa màu </a:t>
            </a:r>
            <a:r>
              <a:rPr lang="pt-BR" sz="2800" dirty="0" smtClean="0">
                <a:solidFill>
                  <a:srgbClr val="1909E5"/>
                </a:solidFill>
                <a:latin typeface="Times New Roman" panose="02020603050405020304" pitchFamily="18" charset="0"/>
                <a:cs typeface="Times New Roman" panose="02020603050405020304" pitchFamily="18" charset="0"/>
              </a:rPr>
              <a:t>xanh</a:t>
            </a:r>
            <a:endParaRPr lang="en-US" sz="2800" b="1" dirty="0">
              <a:solidFill>
                <a:srgbClr val="FF33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7934662"/>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79400"/>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2</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Aminoaxit</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17</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2" name="TextBox 11"/>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c. Tính </a:t>
            </a:r>
            <a:r>
              <a:rPr lang="en-US" sz="2800" b="1" dirty="0" err="1" smtClean="0">
                <a:solidFill>
                  <a:srgbClr val="1909E5"/>
                </a:solidFill>
                <a:latin typeface="Times New Roman" panose="02020603050405020304" pitchFamily="18" charset="0"/>
                <a:cs typeface="Times New Roman" panose="02020603050405020304" pitchFamily="18" charset="0"/>
              </a:rPr>
              <a:t>chất</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hóa</a:t>
            </a:r>
            <a:r>
              <a:rPr lang="en-US" sz="2800" b="1" dirty="0" smtClean="0">
                <a:solidFill>
                  <a:srgbClr val="1909E5"/>
                </a:solidFill>
                <a:latin typeface="Times New Roman" panose="02020603050405020304" pitchFamily="18" charset="0"/>
                <a:cs typeface="Times New Roman" panose="02020603050405020304" pitchFamily="18" charset="0"/>
              </a:rPr>
              <a:t> học</a:t>
            </a:r>
            <a:endParaRPr lang="vi-VN" sz="2800" b="1" dirty="0" smtClean="0">
              <a:solidFill>
                <a:srgbClr val="1909E5"/>
              </a:solidFill>
              <a:latin typeface="Times New Roman" pitchFamily="18" charset="0"/>
              <a:cs typeface="Times New Roman" pitchFamily="18" charset="0"/>
            </a:endParaRPr>
          </a:p>
        </p:txBody>
      </p:sp>
      <p:sp>
        <p:nvSpPr>
          <p:cNvPr id="20" name="TextBox 19"/>
          <p:cNvSpPr txBox="1"/>
          <p:nvPr/>
        </p:nvSpPr>
        <p:spPr>
          <a:xfrm>
            <a:off x="208581" y="1731089"/>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i="1" dirty="0" err="1" smtClean="0">
                <a:latin typeface="Times New Roman" panose="02020603050405020304" pitchFamily="18" charset="0"/>
                <a:cs typeface="Times New Roman" panose="02020603050405020304" pitchFamily="18" charset="0"/>
              </a:rPr>
              <a:t>Phản</a:t>
            </a:r>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ứng</a:t>
            </a:r>
            <a:r>
              <a:rPr lang="en-US" sz="2800" b="1" i="1" dirty="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phản</a:t>
            </a:r>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ứng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este</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hóa</a:t>
            </a:r>
            <a:endParaRPr lang="en-US" sz="2800" dirty="0">
              <a:latin typeface="Times New Roman" panose="02020603050405020304" pitchFamily="18" charset="0"/>
              <a:cs typeface="Times New Roman" panose="02020603050405020304" pitchFamily="18" charset="0"/>
            </a:endParaRPr>
          </a:p>
        </p:txBody>
      </p:sp>
      <p:sp>
        <p:nvSpPr>
          <p:cNvPr id="23" name="Rectangle 22"/>
          <p:cNvSpPr/>
          <p:nvPr/>
        </p:nvSpPr>
        <p:spPr>
          <a:xfrm>
            <a:off x="171199" y="2490322"/>
            <a:ext cx="9067801" cy="492443"/>
          </a:xfrm>
          <a:prstGeom prst="rect">
            <a:avLst/>
          </a:prstGeom>
        </p:spPr>
        <p:txBody>
          <a:bodyPr wrap="square">
            <a:spAutoFit/>
          </a:bodyPr>
          <a:lstStyle/>
          <a:p>
            <a:pPr>
              <a:spcBef>
                <a:spcPts val="600"/>
              </a:spcBef>
              <a:spcAft>
                <a:spcPts val="0"/>
              </a:spcAft>
              <a:tabLst>
                <a:tab pos="6031230" algn="l"/>
              </a:tabLst>
            </a:pPr>
            <a:r>
              <a:rPr lang="pt-BR" sz="2600" dirty="0">
                <a:latin typeface="Times New Roman" panose="02020603050405020304" pitchFamily="18" charset="0"/>
                <a:ea typeface="Times New Roman" panose="02020603050405020304" pitchFamily="18" charset="0"/>
              </a:rPr>
              <a:t>NH</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 – CH</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 – COOH + C</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H</a:t>
            </a:r>
            <a:r>
              <a:rPr lang="pt-BR" sz="2600" baseline="-25000" dirty="0">
                <a:latin typeface="Times New Roman" panose="02020603050405020304" pitchFamily="18" charset="0"/>
                <a:ea typeface="Times New Roman" panose="02020603050405020304" pitchFamily="18" charset="0"/>
              </a:rPr>
              <a:t>5</a:t>
            </a:r>
            <a:r>
              <a:rPr lang="pt-BR" sz="2600" dirty="0">
                <a:latin typeface="Times New Roman" panose="02020603050405020304" pitchFamily="18" charset="0"/>
                <a:ea typeface="Times New Roman" panose="02020603050405020304" pitchFamily="18" charset="0"/>
              </a:rPr>
              <a:t>OH </a:t>
            </a:r>
            <a:r>
              <a:rPr lang="en-US" sz="2600" dirty="0">
                <a:latin typeface="Times New Roman" panose="02020603050405020304" pitchFamily="18" charset="0"/>
                <a:ea typeface="Times New Roman" panose="02020603050405020304" pitchFamily="18" charset="0"/>
                <a:sym typeface="Wingdings 3" panose="05040102010807070707" pitchFamily="18" charset="2"/>
              </a:rPr>
              <a:t></a:t>
            </a:r>
            <a:r>
              <a:rPr lang="pt-BR" sz="2600" dirty="0">
                <a:latin typeface="Times New Roman" panose="02020603050405020304" pitchFamily="18" charset="0"/>
                <a:ea typeface="Times New Roman" panose="02020603050405020304" pitchFamily="18" charset="0"/>
              </a:rPr>
              <a:t> NH</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 – CH</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 – COOC</a:t>
            </a:r>
            <a:r>
              <a:rPr lang="pt-BR" sz="2600" baseline="-25000" dirty="0">
                <a:latin typeface="Times New Roman" panose="02020603050405020304" pitchFamily="18" charset="0"/>
                <a:ea typeface="Times New Roman" panose="02020603050405020304" pitchFamily="18" charset="0"/>
              </a:rPr>
              <a:t>2</a:t>
            </a:r>
            <a:r>
              <a:rPr lang="pt-BR" sz="2600" dirty="0">
                <a:latin typeface="Times New Roman" panose="02020603050405020304" pitchFamily="18" charset="0"/>
                <a:ea typeface="Times New Roman" panose="02020603050405020304" pitchFamily="18" charset="0"/>
              </a:rPr>
              <a:t>H</a:t>
            </a:r>
            <a:r>
              <a:rPr lang="pt-BR" sz="2600" baseline="-25000" dirty="0">
                <a:latin typeface="Times New Roman" panose="02020603050405020304" pitchFamily="18" charset="0"/>
                <a:ea typeface="Times New Roman" panose="02020603050405020304" pitchFamily="18" charset="0"/>
              </a:rPr>
              <a:t>5</a:t>
            </a:r>
            <a:r>
              <a:rPr lang="pt-BR" sz="2600" dirty="0">
                <a:latin typeface="Times New Roman" panose="02020603050405020304" pitchFamily="18" charset="0"/>
                <a:ea typeface="Times New Roman" panose="02020603050405020304" pitchFamily="18" charset="0"/>
              </a:rPr>
              <a:t> + </a:t>
            </a:r>
            <a:r>
              <a:rPr lang="pt-BR" sz="2600" dirty="0" smtClean="0">
                <a:latin typeface="Times New Roman" panose="02020603050405020304" pitchFamily="18" charset="0"/>
                <a:ea typeface="Times New Roman" panose="02020603050405020304" pitchFamily="18" charset="0"/>
              </a:rPr>
              <a:t>H</a:t>
            </a:r>
            <a:r>
              <a:rPr lang="pt-BR" sz="2600" baseline="-25000" dirty="0" smtClean="0">
                <a:latin typeface="Times New Roman" panose="02020603050405020304" pitchFamily="18" charset="0"/>
                <a:ea typeface="Times New Roman" panose="02020603050405020304" pitchFamily="18" charset="0"/>
              </a:rPr>
              <a:t>2</a:t>
            </a:r>
            <a:r>
              <a:rPr lang="pt-BR" sz="2600" dirty="0" smtClean="0">
                <a:latin typeface="Times New Roman" panose="02020603050405020304" pitchFamily="18" charset="0"/>
                <a:ea typeface="Times New Roman" panose="02020603050405020304" pitchFamily="18" charset="0"/>
              </a:rPr>
              <a:t>O</a:t>
            </a:r>
          </a:p>
        </p:txBody>
      </p:sp>
      <p:sp>
        <p:nvSpPr>
          <p:cNvPr id="24" name="TextBox 23"/>
          <p:cNvSpPr txBox="1"/>
          <p:nvPr/>
        </p:nvSpPr>
        <p:spPr>
          <a:xfrm>
            <a:off x="138542" y="3439180"/>
            <a:ext cx="8839200"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i="1" dirty="0" err="1" smtClean="0">
                <a:latin typeface="Times New Roman" panose="02020603050405020304" pitchFamily="18" charset="0"/>
                <a:cs typeface="Times New Roman" panose="02020603050405020304" pitchFamily="18" charset="0"/>
              </a:rPr>
              <a:t>Phản</a:t>
            </a:r>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ứng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trùng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ngưng</a:t>
            </a:r>
            <a:endParaRPr lang="en-US" sz="2800" dirty="0">
              <a:latin typeface="Times New Roman" panose="02020603050405020304" pitchFamily="18" charset="0"/>
              <a:cs typeface="Times New Roman" panose="02020603050405020304" pitchFamily="18" charset="0"/>
            </a:endParaRPr>
          </a:p>
        </p:txBody>
      </p:sp>
      <p:grpSp>
        <p:nvGrpSpPr>
          <p:cNvPr id="25" name="Group 24"/>
          <p:cNvGrpSpPr/>
          <p:nvPr/>
        </p:nvGrpSpPr>
        <p:grpSpPr>
          <a:xfrm>
            <a:off x="171199" y="4185831"/>
            <a:ext cx="8763000" cy="1227936"/>
            <a:chOff x="326571" y="2804810"/>
            <a:chExt cx="8763000" cy="1227936"/>
          </a:xfrm>
        </p:grpSpPr>
        <p:pic>
          <p:nvPicPr>
            <p:cNvPr id="28" name="Picture 27"/>
            <p:cNvPicPr>
              <a:picLocks noChangeAspect="1"/>
            </p:cNvPicPr>
            <p:nvPr/>
          </p:nvPicPr>
          <p:blipFill rotWithShape="1">
            <a:blip r:embed="rId5"/>
            <a:srcRect l="10275" r="14119" b="31924"/>
            <a:stretch/>
          </p:blipFill>
          <p:spPr>
            <a:xfrm>
              <a:off x="326571" y="2804810"/>
              <a:ext cx="8763000" cy="1118704"/>
            </a:xfrm>
            <a:prstGeom prst="rect">
              <a:avLst/>
            </a:prstGeom>
          </p:spPr>
        </p:pic>
        <p:sp>
          <p:nvSpPr>
            <p:cNvPr id="29" name="Rectangle 28"/>
            <p:cNvSpPr/>
            <p:nvPr/>
          </p:nvSpPr>
          <p:spPr>
            <a:xfrm>
              <a:off x="576782" y="3509526"/>
              <a:ext cx="3122971" cy="523220"/>
            </a:xfrm>
            <a:prstGeom prst="rect">
              <a:avLst/>
            </a:prstGeom>
          </p:spPr>
          <p:txBody>
            <a:bodyPr wrap="none">
              <a:spAutoFit/>
            </a:bodyPr>
            <a:lstStyle/>
            <a:p>
              <a:pPr>
                <a:spcBef>
                  <a:spcPts val="600"/>
                </a:spcBef>
                <a:spcAft>
                  <a:spcPts val="0"/>
                </a:spcAft>
                <a:tabLst>
                  <a:tab pos="6031230" algn="l"/>
                </a:tabLst>
              </a:pP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axit ε-aminocaproic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 name="Rectangle 32"/>
            <p:cNvSpPr/>
            <p:nvPr/>
          </p:nvSpPr>
          <p:spPr>
            <a:xfrm>
              <a:off x="5101695" y="3509526"/>
              <a:ext cx="1797287" cy="523220"/>
            </a:xfrm>
            <a:prstGeom prst="rect">
              <a:avLst/>
            </a:prstGeom>
          </p:spPr>
          <p:txBody>
            <a:bodyPr wrap="none">
              <a:spAutoFit/>
            </a:bodyPr>
            <a:lstStyle/>
            <a:p>
              <a:pPr>
                <a:spcBef>
                  <a:spcPts val="600"/>
                </a:spcBef>
                <a:spcAft>
                  <a:spcPts val="0"/>
                </a:spcAft>
                <a:tabLst>
                  <a:tab pos="6031230" algn="l"/>
                </a:tabLst>
              </a:pPr>
              <a:r>
                <a:rPr lang="pt-BR" sz="2800" dirty="0" smtClean="0">
                  <a:latin typeface="Times New Roman" panose="02020603050405020304" pitchFamily="18" charset="0"/>
                  <a:ea typeface="Times New Roman" panose="02020603050405020304" pitchFamily="18" charset="0"/>
                  <a:cs typeface="Times New Roman" panose="02020603050405020304" pitchFamily="18" charset="0"/>
                </a:rPr>
                <a:t>policaproic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439664776"/>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91634"/>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3</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Peptit</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và</a:t>
            </a:r>
            <a:r>
              <a:rPr lang="en-US" sz="3600" b="1" dirty="0">
                <a:solidFill>
                  <a:schemeClr val="bg1"/>
                </a:solidFill>
                <a:latin typeface="Times New Roman" pitchFamily="18" charset="0"/>
                <a:cs typeface="Times New Roman" pitchFamily="18" charset="0"/>
              </a:rPr>
              <a:t> </a:t>
            </a:r>
            <a:r>
              <a:rPr lang="en-US" sz="3600" b="1" dirty="0" smtClean="0">
                <a:solidFill>
                  <a:schemeClr val="bg1"/>
                </a:solidFill>
                <a:latin typeface="Times New Roman" pitchFamily="18" charset="0"/>
                <a:cs typeface="Times New Roman" pitchFamily="18" charset="0"/>
              </a:rPr>
              <a:t>protein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18</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20" name="TextBox 19"/>
          <p:cNvSpPr txBox="1"/>
          <p:nvPr/>
        </p:nvSpPr>
        <p:spPr>
          <a:xfrm>
            <a:off x="188563" y="100078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a. </a:t>
            </a:r>
            <a:r>
              <a:rPr lang="en-US" sz="2800" b="1" dirty="0" err="1" smtClean="0">
                <a:solidFill>
                  <a:srgbClr val="1909E5"/>
                </a:solidFill>
                <a:latin typeface="Times New Roman" panose="02020603050405020304" pitchFamily="18" charset="0"/>
                <a:cs typeface="Times New Roman" panose="02020603050405020304" pitchFamily="18" charset="0"/>
              </a:rPr>
              <a:t>Cấu</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tạo</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phân</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tử</a:t>
            </a:r>
            <a:r>
              <a:rPr lang="en-US" sz="2800" b="1" dirty="0" smtClean="0">
                <a:solidFill>
                  <a:srgbClr val="1909E5"/>
                </a:solidFill>
                <a:latin typeface="Times New Roman" panose="02020603050405020304" pitchFamily="18" charset="0"/>
                <a:cs typeface="Times New Roman" panose="02020603050405020304" pitchFamily="18" charset="0"/>
              </a:rPr>
              <a:t> </a:t>
            </a:r>
            <a:endParaRPr lang="vi-VN" sz="2800" b="1" dirty="0" smtClean="0">
              <a:solidFill>
                <a:srgbClr val="1909E5"/>
              </a:solidFill>
              <a:latin typeface="Times New Roman" pitchFamily="18" charset="0"/>
              <a:cs typeface="Times New Roman" pitchFamily="18" charset="0"/>
            </a:endParaRPr>
          </a:p>
        </p:txBody>
      </p:sp>
      <p:sp>
        <p:nvSpPr>
          <p:cNvPr id="7" name="Rectangle 6"/>
          <p:cNvSpPr/>
          <p:nvPr/>
        </p:nvSpPr>
        <p:spPr>
          <a:xfrm>
            <a:off x="304800" y="1560493"/>
            <a:ext cx="8077200" cy="954107"/>
          </a:xfrm>
          <a:prstGeom prst="rect">
            <a:avLst/>
          </a:prstGeom>
        </p:spPr>
        <p:txBody>
          <a:bodyPr wrap="square">
            <a:spAutoFit/>
          </a:bodyPr>
          <a:lstStyle/>
          <a:p>
            <a:pPr>
              <a:spcBef>
                <a:spcPts val="600"/>
              </a:spcBef>
              <a:spcAft>
                <a:spcPts val="0"/>
              </a:spcAft>
              <a:tabLst>
                <a:tab pos="6031230" algn="l"/>
              </a:tabLst>
            </a:pPr>
            <a:r>
              <a:rPr lang="pt-BR" sz="2800" b="1" dirty="0">
                <a:latin typeface="Times New Roman" panose="02020603050405020304" pitchFamily="18" charset="0"/>
                <a:ea typeface="Times New Roman" panose="02020603050405020304" pitchFamily="18" charset="0"/>
              </a:rPr>
              <a:t>Peptit</a:t>
            </a:r>
            <a:r>
              <a:rPr lang="pt-BR" sz="2800" dirty="0">
                <a:latin typeface="Times New Roman" panose="02020603050405020304" pitchFamily="18" charset="0"/>
                <a:ea typeface="Times New Roman" panose="02020603050405020304" pitchFamily="18" charset="0"/>
              </a:rPr>
              <a:t> là loại hợp chất chứa từ </a:t>
            </a:r>
            <a:r>
              <a:rPr lang="pt-BR" sz="2800" dirty="0">
                <a:solidFill>
                  <a:srgbClr val="FF0000"/>
                </a:solidFill>
                <a:latin typeface="Times New Roman" panose="02020603050405020304" pitchFamily="18" charset="0"/>
                <a:ea typeface="Times New Roman" panose="02020603050405020304" pitchFamily="18" charset="0"/>
              </a:rPr>
              <a:t>2 đến 50 gốc α-amino </a:t>
            </a:r>
            <a:r>
              <a:rPr lang="pt-BR" sz="2800" dirty="0">
                <a:latin typeface="Times New Roman" panose="02020603050405020304" pitchFamily="18" charset="0"/>
                <a:ea typeface="Times New Roman" panose="02020603050405020304" pitchFamily="18" charset="0"/>
              </a:rPr>
              <a:t>axit liên kết với nhau bởi các </a:t>
            </a:r>
            <a:r>
              <a:rPr lang="pt-BR" sz="2800" b="1" dirty="0">
                <a:solidFill>
                  <a:srgbClr val="FF0000"/>
                </a:solidFill>
                <a:latin typeface="Times New Roman" panose="02020603050405020304" pitchFamily="18" charset="0"/>
                <a:ea typeface="Times New Roman" panose="02020603050405020304" pitchFamily="18" charset="0"/>
              </a:rPr>
              <a:t>liên kết peptit</a:t>
            </a:r>
            <a:r>
              <a:rPr lang="pt-BR" sz="2800" dirty="0">
                <a:solidFill>
                  <a:srgbClr val="FF0000"/>
                </a:solidFill>
                <a:latin typeface="Times New Roman" panose="02020603050405020304" pitchFamily="18" charset="0"/>
                <a:ea typeface="Times New Roman" panose="02020603050405020304" pitchFamily="18" charset="0"/>
              </a:rPr>
              <a:t>.</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pic>
        <p:nvPicPr>
          <p:cNvPr id="12" name="Picture 11"/>
          <p:cNvPicPr>
            <a:picLocks noChangeAspect="1"/>
          </p:cNvPicPr>
          <p:nvPr/>
        </p:nvPicPr>
        <p:blipFill rotWithShape="1">
          <a:blip r:embed="rId5"/>
          <a:srcRect l="21280" t="18225" r="21279" b="15336"/>
          <a:stretch/>
        </p:blipFill>
        <p:spPr>
          <a:xfrm>
            <a:off x="1749786" y="2479221"/>
            <a:ext cx="5638800" cy="1752600"/>
          </a:xfrm>
          <a:prstGeom prst="rect">
            <a:avLst/>
          </a:prstGeom>
        </p:spPr>
      </p:pic>
      <p:sp>
        <p:nvSpPr>
          <p:cNvPr id="15" name="Rectangle 14"/>
          <p:cNvSpPr/>
          <p:nvPr/>
        </p:nvSpPr>
        <p:spPr>
          <a:xfrm>
            <a:off x="177677" y="4231821"/>
            <a:ext cx="8783019" cy="1969770"/>
          </a:xfrm>
          <a:prstGeom prst="rect">
            <a:avLst/>
          </a:prstGeom>
        </p:spPr>
        <p:txBody>
          <a:bodyPr wrap="square">
            <a:spAutoFit/>
          </a:bodyPr>
          <a:lstStyle/>
          <a:p>
            <a:pPr algn="just">
              <a:spcBef>
                <a:spcPts val="600"/>
              </a:spcBef>
              <a:spcAft>
                <a:spcPts val="0"/>
              </a:spcAft>
              <a:tabLst>
                <a:tab pos="6031230" algn="l"/>
              </a:tabLst>
            </a:pPr>
            <a:r>
              <a:rPr lang="en-US" sz="2600" b="1" dirty="0" err="1">
                <a:latin typeface="Times New Roman" panose="02020603050405020304" pitchFamily="18" charset="0"/>
                <a:ea typeface="Times New Roman" panose="02020603050405020304" pitchFamily="18" charset="0"/>
              </a:rPr>
              <a:t>Phân</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tử</a:t>
            </a:r>
            <a:r>
              <a:rPr lang="en-US" sz="2600" b="1" dirty="0">
                <a:latin typeface="Times New Roman" panose="02020603050405020304" pitchFamily="18" charset="0"/>
                <a:ea typeface="Times New Roman" panose="02020603050405020304" pitchFamily="18" charset="0"/>
              </a:rPr>
              <a:t> protein </a:t>
            </a:r>
            <a:r>
              <a:rPr lang="en-US" sz="2600" dirty="0">
                <a:latin typeface="Times New Roman" panose="02020603050405020304" pitchFamily="18" charset="0"/>
                <a:ea typeface="Times New Roman" panose="02020603050405020304" pitchFamily="18" charset="0"/>
              </a:rPr>
              <a:t>được </a:t>
            </a:r>
            <a:r>
              <a:rPr lang="en-US" sz="2600" dirty="0" err="1">
                <a:latin typeface="Times New Roman" panose="02020603050405020304" pitchFamily="18" charset="0"/>
                <a:ea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bởi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nhiều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gốc</a:t>
            </a:r>
            <a:r>
              <a:rPr lang="en-US" sz="2600" dirty="0">
                <a:latin typeface="Times New Roman" panose="02020603050405020304" pitchFamily="18" charset="0"/>
                <a:ea typeface="Times New Roman" panose="02020603050405020304" pitchFamily="18" charset="0"/>
              </a:rPr>
              <a:t> α-amino </a:t>
            </a:r>
            <a:r>
              <a:rPr lang="en-US" sz="2600" dirty="0" err="1">
                <a:latin typeface="Times New Roman" panose="02020603050405020304" pitchFamily="18" charset="0"/>
                <a:ea typeface="Times New Roman" panose="02020603050405020304" pitchFamily="18" charset="0"/>
              </a:rPr>
              <a:t>axit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nhau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bằng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peptit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solidFill>
                  <a:srgbClr val="FF0000"/>
                </a:solidFill>
                <a:latin typeface="Times New Roman" panose="02020603050405020304" pitchFamily="18" charset="0"/>
                <a:ea typeface="Times New Roman" panose="02020603050405020304" pitchFamily="18" charset="0"/>
              </a:rPr>
              <a:t>nhiều</a:t>
            </a:r>
            <a:r>
              <a:rPr lang="en-US" sz="2600" dirty="0">
                <a:solidFill>
                  <a:srgbClr val="FF0000"/>
                </a:solidFill>
                <a:latin typeface="Times New Roman" panose="02020603050405020304" pitchFamily="18" charset="0"/>
                <a:ea typeface="Times New Roman" panose="02020603050405020304" pitchFamily="18" charset="0"/>
              </a:rPr>
              <a:t> </a:t>
            </a:r>
            <a:r>
              <a:rPr lang="en-US" sz="2600" dirty="0" err="1">
                <a:solidFill>
                  <a:srgbClr val="FF0000"/>
                </a:solidFill>
                <a:latin typeface="Times New Roman" panose="02020603050405020304" pitchFamily="18" charset="0"/>
                <a:ea typeface="Times New Roman" panose="02020603050405020304" pitchFamily="18" charset="0"/>
              </a:rPr>
              <a:t>hơn</a:t>
            </a:r>
            <a:r>
              <a:rPr lang="en-US" sz="2600" dirty="0">
                <a:solidFill>
                  <a:srgbClr val="FF0000"/>
                </a:solidFill>
                <a:latin typeface="Times New Roman" panose="02020603050405020304" pitchFamily="18" charset="0"/>
                <a:ea typeface="Times New Roman" panose="02020603050405020304" pitchFamily="18" charset="0"/>
              </a:rPr>
              <a:t> 50 </a:t>
            </a:r>
            <a:r>
              <a:rPr lang="en-US" sz="2600" dirty="0" err="1">
                <a:solidFill>
                  <a:srgbClr val="FF0000"/>
                </a:solidFill>
                <a:latin typeface="Times New Roman" panose="02020603050405020304" pitchFamily="18" charset="0"/>
                <a:ea typeface="Times New Roman" panose="02020603050405020304" pitchFamily="18" charset="0"/>
              </a:rPr>
              <a:t>gốc</a:t>
            </a:r>
            <a:r>
              <a:rPr lang="en-US" sz="2600" dirty="0">
                <a:solidFill>
                  <a:srgbClr val="FF0000"/>
                </a:solidFill>
                <a:latin typeface="Times New Roman" panose="02020603050405020304" pitchFamily="18" charset="0"/>
                <a:ea typeface="Times New Roman" panose="02020603050405020304" pitchFamily="18" charset="0"/>
              </a:rPr>
              <a:t> α-amino </a:t>
            </a:r>
            <a:r>
              <a:rPr lang="en-US" sz="2600" dirty="0" err="1">
                <a:latin typeface="Times New Roman" panose="02020603050405020304" pitchFamily="18" charset="0"/>
                <a:ea typeface="Times New Roman" panose="02020603050405020304" pitchFamily="18" charset="0"/>
              </a:rPr>
              <a:t>axit</a:t>
            </a:r>
            <a:r>
              <a:rPr lang="en-US" sz="2600" dirty="0" smtClean="0">
                <a:latin typeface="Times New Roman" panose="02020603050405020304" pitchFamily="18" charset="0"/>
                <a:ea typeface="Times New Roman" panose="02020603050405020304" pitchFamily="18" charset="0"/>
              </a:rPr>
              <a:t>.</a:t>
            </a:r>
          </a:p>
          <a:p>
            <a:pPr algn="just">
              <a:spcBef>
                <a:spcPts val="600"/>
              </a:spcBef>
              <a:spcAft>
                <a:spcPts val="0"/>
              </a:spcAft>
              <a:tabLst>
                <a:tab pos="6031230" algn="l"/>
              </a:tabLst>
            </a:pPr>
            <a:endParaRPr lang="en-US" sz="800" dirty="0" smtClean="0">
              <a:latin typeface="Times New Roman" panose="02020603050405020304" pitchFamily="18" charset="0"/>
              <a:ea typeface="Times New Roman" panose="02020603050405020304" pitchFamily="18" charset="0"/>
            </a:endParaRPr>
          </a:p>
          <a:p>
            <a:pPr algn="just">
              <a:spcBef>
                <a:spcPts val="600"/>
              </a:spcBef>
              <a:spcAft>
                <a:spcPts val="0"/>
              </a:spcAft>
              <a:tabLst>
                <a:tab pos="6031230" algn="l"/>
              </a:tabLst>
            </a:pPr>
            <a:r>
              <a:rPr lang="en-US" sz="2600" b="1" dirty="0" err="1" smtClean="0">
                <a:latin typeface="Times New Roman" panose="02020603050405020304" pitchFamily="18" charset="0"/>
                <a:ea typeface="Times New Roman" panose="02020603050405020304" pitchFamily="18" charset="0"/>
              </a:rPr>
              <a:t>Phân</a:t>
            </a:r>
            <a:r>
              <a:rPr lang="en-US" sz="2600" b="1" dirty="0" smtClean="0">
                <a:latin typeface="Times New Roman" panose="02020603050405020304" pitchFamily="18" charset="0"/>
                <a:ea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rPr>
              <a:t>tử</a:t>
            </a:r>
            <a:r>
              <a:rPr lang="en-US" sz="2600" b="1" dirty="0" smtClean="0">
                <a:latin typeface="Times New Roman" panose="02020603050405020304" pitchFamily="18" charset="0"/>
                <a:ea typeface="Times New Roman" panose="02020603050405020304" pitchFamily="18" charset="0"/>
              </a:rPr>
              <a:t> protein </a:t>
            </a:r>
            <a:r>
              <a:rPr lang="en-US" sz="2600" dirty="0" smtClean="0">
                <a:latin typeface="Times New Roman" panose="02020603050405020304" pitchFamily="18" charset="0"/>
                <a:ea typeface="Times New Roman" panose="02020603050405020304" pitchFamily="18" charset="0"/>
              </a:rPr>
              <a:t>được </a:t>
            </a:r>
            <a:r>
              <a:rPr lang="en-US" sz="2600" dirty="0" err="1" smtClean="0">
                <a:latin typeface="Times New Roman" panose="02020603050405020304" pitchFamily="18" charset="0"/>
                <a:ea typeface="Times New Roman" panose="02020603050405020304" pitchFamily="18" charset="0"/>
              </a:rPr>
              <a:t>cấu</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tạo</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từ</a:t>
            </a:r>
            <a:r>
              <a:rPr lang="en-US" sz="2600" dirty="0" smtClean="0">
                <a:latin typeface="Times New Roman" panose="02020603050405020304" pitchFamily="18" charset="0"/>
                <a:ea typeface="Times New Roman" panose="02020603050405020304" pitchFamily="18" charset="0"/>
              </a:rPr>
              <a:t> </a:t>
            </a:r>
            <a:r>
              <a:rPr lang="en-US" sz="2600" dirty="0" smtClean="0">
                <a:solidFill>
                  <a:srgbClr val="FF0000"/>
                </a:solidFill>
                <a:latin typeface="Times New Roman" panose="02020603050405020304" pitchFamily="18" charset="0"/>
                <a:ea typeface="Times New Roman" panose="02020603050405020304" pitchFamily="18" charset="0"/>
              </a:rPr>
              <a:t>1 </a:t>
            </a:r>
            <a:r>
              <a:rPr lang="en-US" sz="2600" dirty="0" err="1" smtClean="0">
                <a:solidFill>
                  <a:srgbClr val="FF0000"/>
                </a:solidFill>
                <a:latin typeface="Times New Roman" panose="02020603050405020304" pitchFamily="18" charset="0"/>
                <a:ea typeface="Times New Roman" panose="02020603050405020304" pitchFamily="18" charset="0"/>
              </a:rPr>
              <a:t>hoặc</a:t>
            </a:r>
            <a:r>
              <a:rPr lang="en-US" sz="2600" dirty="0" smtClean="0">
                <a:solidFill>
                  <a:srgbClr val="FF0000"/>
                </a:solidFill>
                <a:latin typeface="Times New Roman" panose="02020603050405020304" pitchFamily="18" charset="0"/>
                <a:ea typeface="Times New Roman" panose="02020603050405020304" pitchFamily="18" charset="0"/>
              </a:rPr>
              <a:t> </a:t>
            </a:r>
            <a:r>
              <a:rPr lang="en-US" sz="2600" dirty="0" err="1" smtClean="0">
                <a:solidFill>
                  <a:srgbClr val="FF0000"/>
                </a:solidFill>
                <a:latin typeface="Times New Roman" panose="02020603050405020304" pitchFamily="18" charset="0"/>
                <a:ea typeface="Times New Roman" panose="02020603050405020304" pitchFamily="18" charset="0"/>
              </a:rPr>
              <a:t>nhiều</a:t>
            </a:r>
            <a:r>
              <a:rPr lang="en-US" sz="2600" dirty="0" smtClean="0">
                <a:solidFill>
                  <a:srgbClr val="FF0000"/>
                </a:solidFill>
                <a:latin typeface="Times New Roman" panose="02020603050405020304" pitchFamily="18" charset="0"/>
                <a:ea typeface="Times New Roman" panose="02020603050405020304" pitchFamily="18" charset="0"/>
              </a:rPr>
              <a:t> </a:t>
            </a:r>
            <a:r>
              <a:rPr lang="en-US" sz="2600" dirty="0" err="1" smtClean="0">
                <a:solidFill>
                  <a:srgbClr val="FF0000"/>
                </a:solidFill>
                <a:latin typeface="Times New Roman" panose="02020603050405020304" pitchFamily="18" charset="0"/>
                <a:ea typeface="Times New Roman" panose="02020603050405020304" pitchFamily="18" charset="0"/>
              </a:rPr>
              <a:t>chuỗi</a:t>
            </a:r>
            <a:r>
              <a:rPr lang="en-US" sz="2600" dirty="0" smtClean="0">
                <a:solidFill>
                  <a:srgbClr val="FF0000"/>
                </a:solidFill>
                <a:latin typeface="Times New Roman" panose="02020603050405020304" pitchFamily="18" charset="0"/>
                <a:ea typeface="Times New Roman" panose="02020603050405020304" pitchFamily="18" charset="0"/>
              </a:rPr>
              <a:t> </a:t>
            </a:r>
            <a:r>
              <a:rPr lang="en-US" sz="2600" dirty="0" err="1" smtClean="0">
                <a:solidFill>
                  <a:srgbClr val="FF0000"/>
                </a:solidFill>
                <a:latin typeface="Times New Roman" panose="02020603050405020304" pitchFamily="18" charset="0"/>
                <a:ea typeface="Times New Roman" panose="02020603050405020304" pitchFamily="18" charset="0"/>
              </a:rPr>
              <a:t>polipeptit</a:t>
            </a:r>
            <a:r>
              <a:rPr lang="en-US" sz="2600" dirty="0" smtClean="0">
                <a:solidFill>
                  <a:srgbClr val="FF0000"/>
                </a:solidFill>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kết</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hợp</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với</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nhau</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hoặc</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với</a:t>
            </a:r>
            <a:r>
              <a:rPr lang="en-US" sz="2600" dirty="0" smtClean="0">
                <a:latin typeface="Times New Roman" panose="02020603050405020304" pitchFamily="18" charset="0"/>
                <a:ea typeface="Times New Roman" panose="02020603050405020304" pitchFamily="18" charset="0"/>
              </a:rPr>
              <a:t> các </a:t>
            </a:r>
            <a:r>
              <a:rPr lang="en-US" sz="2600" dirty="0" err="1" smtClean="0">
                <a:latin typeface="Times New Roman" panose="02020603050405020304" pitchFamily="18" charset="0"/>
                <a:ea typeface="Times New Roman" panose="02020603050405020304" pitchFamily="18" charset="0"/>
              </a:rPr>
              <a:t>thành</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phần</a:t>
            </a:r>
            <a:r>
              <a:rPr lang="en-US" sz="2600" dirty="0" smtClean="0">
                <a:latin typeface="Times New Roman" panose="02020603050405020304" pitchFamily="18" charset="0"/>
                <a:ea typeface="Times New Roman" panose="02020603050405020304" pitchFamily="18" charset="0"/>
              </a:rPr>
              <a:t> phi protein</a:t>
            </a:r>
            <a:endParaRPr lang="en-US" sz="2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23027946"/>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91634"/>
            <a:ext cx="7889544" cy="646331"/>
          </a:xfrm>
          <a:prstGeom prst="rect">
            <a:avLst/>
          </a:prstGeom>
          <a:solidFill>
            <a:srgbClr val="002060"/>
          </a:solidFill>
          <a:ln w="9525">
            <a:noFill/>
            <a:miter lim="800000"/>
            <a:headEnd/>
            <a:tailEnd/>
          </a:ln>
        </p:spPr>
        <p:txBody>
          <a:bodyPr wrap="square">
            <a:spAutoFit/>
          </a:bodyPr>
          <a:lstStyle/>
          <a:p>
            <a:pPr algn="ctr"/>
            <a:r>
              <a:rPr lang="en-US" sz="3600" b="1" dirty="0" smtClean="0">
                <a:solidFill>
                  <a:schemeClr val="bg1"/>
                </a:solidFill>
                <a:latin typeface="Times New Roman" pitchFamily="18" charset="0"/>
                <a:cs typeface="Times New Roman" pitchFamily="18" charset="0"/>
              </a:rPr>
              <a:t>3</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Peptit</a:t>
            </a:r>
            <a:r>
              <a:rPr lang="en-US" sz="3600" b="1" dirty="0">
                <a:solidFill>
                  <a:schemeClr val="bg1"/>
                </a:solidFill>
                <a:latin typeface="Times New Roman" pitchFamily="18" charset="0"/>
                <a:cs typeface="Times New Roman" pitchFamily="18" charset="0"/>
              </a:rPr>
              <a:t> </a:t>
            </a:r>
            <a:r>
              <a:rPr lang="en-US" sz="3600" b="1" dirty="0" err="1">
                <a:solidFill>
                  <a:schemeClr val="bg1"/>
                </a:solidFill>
                <a:latin typeface="Times New Roman" pitchFamily="18" charset="0"/>
                <a:cs typeface="Times New Roman" pitchFamily="18" charset="0"/>
              </a:rPr>
              <a:t>và</a:t>
            </a:r>
            <a:r>
              <a:rPr lang="en-US" sz="3600" b="1" dirty="0">
                <a:solidFill>
                  <a:schemeClr val="bg1"/>
                </a:solidFill>
                <a:latin typeface="Times New Roman" pitchFamily="18" charset="0"/>
                <a:cs typeface="Times New Roman" pitchFamily="18" charset="0"/>
              </a:rPr>
              <a:t> </a:t>
            </a:r>
            <a:r>
              <a:rPr lang="en-US" sz="3600" b="1" dirty="0" smtClean="0">
                <a:solidFill>
                  <a:schemeClr val="bg1"/>
                </a:solidFill>
                <a:latin typeface="Times New Roman" pitchFamily="18" charset="0"/>
                <a:cs typeface="Times New Roman" pitchFamily="18" charset="0"/>
              </a:rPr>
              <a:t>protein</a:t>
            </a:r>
            <a:endParaRPr lang="en-US" sz="36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19</a:t>
            </a:fld>
            <a:r>
              <a:rPr lang="en-US" sz="1600" b="1" dirty="0" smtClean="0">
                <a:solidFill>
                  <a:srgbClr val="002060"/>
                </a:solidFill>
              </a:rPr>
              <a:t>/36</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20" name="TextBox 19"/>
          <p:cNvSpPr txBox="1"/>
          <p:nvPr/>
        </p:nvSpPr>
        <p:spPr>
          <a:xfrm>
            <a:off x="188563" y="1066800"/>
            <a:ext cx="8726837" cy="52322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rgbClr val="1909E5"/>
                </a:solidFill>
                <a:latin typeface="Times New Roman" panose="02020603050405020304" pitchFamily="18" charset="0"/>
                <a:cs typeface="Times New Roman" panose="02020603050405020304" pitchFamily="18" charset="0"/>
              </a:rPr>
              <a:t>c. Tính </a:t>
            </a:r>
            <a:r>
              <a:rPr lang="en-US" sz="2800" b="1" dirty="0" err="1" smtClean="0">
                <a:solidFill>
                  <a:srgbClr val="1909E5"/>
                </a:solidFill>
                <a:latin typeface="Times New Roman" panose="02020603050405020304" pitchFamily="18" charset="0"/>
                <a:cs typeface="Times New Roman" panose="02020603050405020304" pitchFamily="18" charset="0"/>
              </a:rPr>
              <a:t>chất</a:t>
            </a:r>
            <a:r>
              <a:rPr lang="en-US" sz="2800" b="1" dirty="0" smtClean="0">
                <a:solidFill>
                  <a:srgbClr val="1909E5"/>
                </a:solidFill>
                <a:latin typeface="Times New Roman" panose="02020603050405020304" pitchFamily="18" charset="0"/>
                <a:cs typeface="Times New Roman" panose="02020603050405020304" pitchFamily="18" charset="0"/>
              </a:rPr>
              <a:t> </a:t>
            </a:r>
            <a:r>
              <a:rPr lang="en-US" sz="2800" b="1" dirty="0" err="1" smtClean="0">
                <a:solidFill>
                  <a:srgbClr val="1909E5"/>
                </a:solidFill>
                <a:latin typeface="Times New Roman" panose="02020603050405020304" pitchFamily="18" charset="0"/>
                <a:cs typeface="Times New Roman" panose="02020603050405020304" pitchFamily="18" charset="0"/>
              </a:rPr>
              <a:t>hóa</a:t>
            </a:r>
            <a:r>
              <a:rPr lang="en-US" sz="2800" b="1" dirty="0" smtClean="0">
                <a:solidFill>
                  <a:srgbClr val="1909E5"/>
                </a:solidFill>
                <a:latin typeface="Times New Roman" panose="02020603050405020304" pitchFamily="18" charset="0"/>
                <a:cs typeface="Times New Roman" panose="02020603050405020304" pitchFamily="18" charset="0"/>
              </a:rPr>
              <a:t> học</a:t>
            </a:r>
            <a:endParaRPr lang="vi-VN" sz="2800" b="1" dirty="0" smtClean="0">
              <a:solidFill>
                <a:srgbClr val="1909E5"/>
              </a:solidFill>
              <a:latin typeface="Times New Roman" pitchFamily="18" charset="0"/>
              <a:cs typeface="Times New Roman" pitchFamily="18" charset="0"/>
            </a:endParaRPr>
          </a:p>
        </p:txBody>
      </p:sp>
      <p:sp>
        <p:nvSpPr>
          <p:cNvPr id="2" name="Rectangle 1"/>
          <p:cNvSpPr/>
          <p:nvPr/>
        </p:nvSpPr>
        <p:spPr>
          <a:xfrm>
            <a:off x="304800" y="1718855"/>
            <a:ext cx="3329758" cy="523220"/>
          </a:xfrm>
          <a:prstGeom prst="rect">
            <a:avLst/>
          </a:prstGeom>
        </p:spPr>
        <p:txBody>
          <a:bodyPr wrap="none">
            <a:spAutoFit/>
          </a:bodyPr>
          <a:lstStyle/>
          <a:p>
            <a:r>
              <a:rPr lang="pt-BR" sz="2800" b="1" dirty="0">
                <a:latin typeface="Times New Roman" panose="02020603050405020304" pitchFamily="18" charset="0"/>
                <a:ea typeface="Times New Roman" panose="02020603050405020304" pitchFamily="18" charset="0"/>
              </a:rPr>
              <a:t>Phản ứng thủy phân</a:t>
            </a:r>
            <a:endParaRPr lang="en-US" sz="2800" dirty="0"/>
          </a:p>
        </p:txBody>
      </p:sp>
      <p:sp>
        <p:nvSpPr>
          <p:cNvPr id="3" name="Rectangle 2"/>
          <p:cNvSpPr/>
          <p:nvPr/>
        </p:nvSpPr>
        <p:spPr>
          <a:xfrm>
            <a:off x="304800" y="2242075"/>
            <a:ext cx="8610600" cy="954107"/>
          </a:xfrm>
          <a:prstGeom prst="rect">
            <a:avLst/>
          </a:prstGeom>
        </p:spPr>
        <p:txBody>
          <a:bodyPr wrap="square">
            <a:spAutoFit/>
          </a:bodyPr>
          <a:lstStyle/>
          <a:p>
            <a:pPr>
              <a:spcBef>
                <a:spcPts val="600"/>
              </a:spcBef>
              <a:spcAft>
                <a:spcPts val="0"/>
              </a:spcAft>
              <a:tabLst>
                <a:tab pos="6031230" algn="l"/>
              </a:tabLst>
            </a:pPr>
            <a:r>
              <a:rPr lang="pt-BR" sz="2800" dirty="0" smtClean="0">
                <a:latin typeface="Times New Roman" panose="02020603050405020304" pitchFamily="18" charset="0"/>
                <a:ea typeface="Times New Roman" panose="02020603050405020304" pitchFamily="18" charset="0"/>
              </a:rPr>
              <a:t>Peptit và Protein </a:t>
            </a:r>
            <a:r>
              <a:rPr lang="pt-BR" sz="2800" dirty="0">
                <a:latin typeface="Times New Roman" panose="02020603050405020304" pitchFamily="18" charset="0"/>
                <a:ea typeface="Times New Roman" panose="02020603050405020304" pitchFamily="18" charset="0"/>
              </a:rPr>
              <a:t>có thể bị thủy phân hoàn toàn thành các α-amino axit nhờ xúc tác </a:t>
            </a:r>
            <a:r>
              <a:rPr lang="pt-BR" sz="2800" dirty="0" smtClean="0">
                <a:latin typeface="Times New Roman" panose="02020603050405020304" pitchFamily="18" charset="0"/>
                <a:ea typeface="Times New Roman" panose="02020603050405020304" pitchFamily="18" charset="0"/>
              </a:rPr>
              <a:t>axit, bazơ hoặc enzim.</a:t>
            </a:r>
            <a:endParaRPr lang="en-US" sz="28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304800" y="3605872"/>
            <a:ext cx="3339312" cy="523220"/>
          </a:xfrm>
          <a:prstGeom prst="rect">
            <a:avLst/>
          </a:prstGeom>
        </p:spPr>
        <p:txBody>
          <a:bodyPr wrap="none">
            <a:spAutoFit/>
          </a:bodyPr>
          <a:lstStyle/>
          <a:p>
            <a:r>
              <a:rPr lang="pt-BR" sz="2800" b="1" dirty="0">
                <a:latin typeface="Times New Roman" panose="02020603050405020304" pitchFamily="18" charset="0"/>
                <a:ea typeface="Times New Roman" panose="02020603050405020304" pitchFamily="18" charset="0"/>
              </a:rPr>
              <a:t>Phản ứng màu biure</a:t>
            </a:r>
            <a:endParaRPr lang="en-US" sz="2800" dirty="0"/>
          </a:p>
        </p:txBody>
      </p:sp>
      <p:sp>
        <p:nvSpPr>
          <p:cNvPr id="5" name="Rectangle 4"/>
          <p:cNvSpPr/>
          <p:nvPr/>
        </p:nvSpPr>
        <p:spPr>
          <a:xfrm>
            <a:off x="304800" y="4339273"/>
            <a:ext cx="8334951" cy="954107"/>
          </a:xfrm>
          <a:prstGeom prst="rect">
            <a:avLst/>
          </a:prstGeom>
        </p:spPr>
        <p:txBody>
          <a:bodyPr wrap="square">
            <a:spAutoFit/>
          </a:bodyPr>
          <a:lstStyle/>
          <a:p>
            <a:pPr>
              <a:spcBef>
                <a:spcPts val="600"/>
              </a:spcBef>
              <a:spcAft>
                <a:spcPts val="0"/>
              </a:spcAft>
              <a:tabLst>
                <a:tab pos="6031230" algn="l"/>
              </a:tabLst>
            </a:pPr>
            <a:r>
              <a:rPr lang="en-US" sz="2800" dirty="0" err="1" smtClean="0">
                <a:latin typeface="Times New Roman" panose="02020603050405020304" pitchFamily="18" charset="0"/>
                <a:ea typeface="Times New Roman" panose="02020603050405020304" pitchFamily="18" charset="0"/>
              </a:rPr>
              <a:t>Peptit</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có</a:t>
            </a:r>
            <a:r>
              <a:rPr lang="en-US" sz="2800" dirty="0" smtClean="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từ</a:t>
            </a:r>
            <a:r>
              <a:rPr lang="en-US" sz="2800" dirty="0">
                <a:latin typeface="Times New Roman" panose="02020603050405020304" pitchFamily="18" charset="0"/>
                <a:ea typeface="Times New Roman" panose="02020603050405020304" pitchFamily="18" charset="0"/>
              </a:rPr>
              <a:t> 2 </a:t>
            </a:r>
            <a:r>
              <a:rPr lang="en-US" sz="2800" dirty="0" err="1">
                <a:latin typeface="Times New Roman" panose="02020603050405020304" pitchFamily="18" charset="0"/>
                <a:ea typeface="Times New Roman" panose="02020603050405020304" pitchFamily="18" charset="0"/>
              </a:rPr>
              <a:t>liên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peptit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trở</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lên</a:t>
            </a:r>
            <a:r>
              <a:rPr lang="en-US" sz="2800" dirty="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và</a:t>
            </a:r>
            <a:r>
              <a:rPr lang="en-US" sz="2800" dirty="0" smtClean="0">
                <a:latin typeface="Times New Roman" panose="02020603050405020304" pitchFamily="18" charset="0"/>
                <a:ea typeface="Times New Roman" panose="02020603050405020304" pitchFamily="18" charset="0"/>
              </a:rPr>
              <a:t> Protein </a:t>
            </a:r>
            <a:r>
              <a:rPr lang="en-US" sz="2800" dirty="0" err="1" smtClean="0">
                <a:latin typeface="Times New Roman" panose="02020603050405020304" pitchFamily="18" charset="0"/>
                <a:ea typeface="Times New Roman" panose="02020603050405020304" pitchFamily="18" charset="0"/>
              </a:rPr>
              <a:t>đều</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có</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phản</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ứng</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màu</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biure</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với</a:t>
            </a:r>
            <a:r>
              <a:rPr lang="en-US" sz="2800" dirty="0" smtClean="0">
                <a:latin typeface="Times New Roman" panose="02020603050405020304" pitchFamily="18" charset="0"/>
                <a:ea typeface="Times New Roman" panose="02020603050405020304" pitchFamily="18" charset="0"/>
              </a:rPr>
              <a:t> Cu(OH)</a:t>
            </a:r>
            <a:r>
              <a:rPr lang="en-US" sz="2800" baseline="-25000" dirty="0" smtClean="0">
                <a:latin typeface="Times New Roman" panose="02020603050405020304" pitchFamily="18" charset="0"/>
                <a:ea typeface="Times New Roman" panose="02020603050405020304" pitchFamily="18" charset="0"/>
              </a:rPr>
              <a:t>2</a:t>
            </a:r>
            <a:r>
              <a:rPr lang="en-US" sz="2800" dirty="0" smtClean="0">
                <a:latin typeface="Times New Roman" panose="02020603050405020304" pitchFamily="18" charset="0"/>
                <a:ea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rPr>
              <a:t>tạo</a:t>
            </a:r>
            <a:r>
              <a:rPr lang="en-US" sz="2800" dirty="0" smtClean="0">
                <a:latin typeface="Times New Roman" panose="02020603050405020304" pitchFamily="18" charset="0"/>
                <a:ea typeface="Times New Roman" panose="02020603050405020304" pitchFamily="18" charset="0"/>
              </a:rPr>
              <a:t> </a:t>
            </a:r>
            <a:r>
              <a:rPr lang="en-US" sz="2800" dirty="0" err="1" smtClean="0">
                <a:solidFill>
                  <a:srgbClr val="7030A0"/>
                </a:solidFill>
                <a:latin typeface="Times New Roman" panose="02020603050405020304" pitchFamily="18" charset="0"/>
                <a:ea typeface="Times New Roman" panose="02020603050405020304" pitchFamily="18" charset="0"/>
              </a:rPr>
              <a:t>màu</a:t>
            </a:r>
            <a:r>
              <a:rPr lang="en-US" sz="2800" dirty="0" smtClean="0">
                <a:solidFill>
                  <a:srgbClr val="7030A0"/>
                </a:solidFill>
                <a:latin typeface="Times New Roman" panose="02020603050405020304" pitchFamily="18" charset="0"/>
                <a:ea typeface="Times New Roman" panose="02020603050405020304" pitchFamily="18" charset="0"/>
              </a:rPr>
              <a:t> </a:t>
            </a:r>
            <a:r>
              <a:rPr lang="en-US" sz="2800" dirty="0" err="1" smtClean="0">
                <a:solidFill>
                  <a:srgbClr val="7030A0"/>
                </a:solidFill>
                <a:latin typeface="Times New Roman" panose="02020603050405020304" pitchFamily="18" charset="0"/>
                <a:ea typeface="Times New Roman" panose="02020603050405020304" pitchFamily="18" charset="0"/>
              </a:rPr>
              <a:t>tím</a:t>
            </a:r>
            <a:r>
              <a:rPr lang="en-US" sz="2800" dirty="0" smtClean="0">
                <a:solidFill>
                  <a:srgbClr val="7030A0"/>
                </a:solidFill>
                <a:latin typeface="Times New Roman" panose="02020603050405020304" pitchFamily="18" charset="0"/>
                <a:ea typeface="Times New Roman" panose="02020603050405020304" pitchFamily="18" charset="0"/>
              </a:rPr>
              <a:t> </a:t>
            </a:r>
            <a:r>
              <a:rPr lang="en-US" sz="2800" dirty="0" err="1" smtClean="0">
                <a:solidFill>
                  <a:srgbClr val="7030A0"/>
                </a:solidFill>
                <a:latin typeface="Times New Roman" panose="02020603050405020304" pitchFamily="18" charset="0"/>
                <a:ea typeface="Times New Roman" panose="02020603050405020304" pitchFamily="18" charset="0"/>
              </a:rPr>
              <a:t>đặc</a:t>
            </a:r>
            <a:r>
              <a:rPr lang="en-US" sz="2800" dirty="0" smtClean="0">
                <a:solidFill>
                  <a:srgbClr val="7030A0"/>
                </a:solidFill>
                <a:latin typeface="Times New Roman" panose="02020603050405020304" pitchFamily="18" charset="0"/>
                <a:ea typeface="Times New Roman" panose="02020603050405020304" pitchFamily="18" charset="0"/>
              </a:rPr>
              <a:t> </a:t>
            </a:r>
            <a:r>
              <a:rPr lang="en-US" sz="2800" dirty="0" err="1" smtClean="0">
                <a:solidFill>
                  <a:srgbClr val="7030A0"/>
                </a:solidFill>
                <a:latin typeface="Times New Roman" panose="02020603050405020304" pitchFamily="18" charset="0"/>
                <a:ea typeface="Times New Roman" panose="02020603050405020304" pitchFamily="18" charset="0"/>
              </a:rPr>
              <a:t>trưng</a:t>
            </a:r>
            <a:r>
              <a:rPr lang="en-US" sz="2800" dirty="0" smtClean="0">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71153501"/>
      </p:ext>
    </p:extLst>
  </p:cSld>
  <p:clrMapOvr>
    <a:masterClrMapping/>
  </p:clrMapOvr>
  <p:transition advClick="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84160" y="496669"/>
            <a:ext cx="8983640"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NỘI QUY LỚP HỌC TRỰC TUYẾN</a:t>
            </a:r>
            <a:endParaRPr lang="en-US" sz="3200" b="1" dirty="0">
              <a:solidFill>
                <a:schemeClr val="bg1"/>
              </a:solidFill>
              <a:latin typeface="Times New Roman" pitchFamily="18" charset="0"/>
              <a:cs typeface="Times New Roman" pitchFamily="18" charset="0"/>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2</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2" name="Rounded Rectangle 11"/>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2" name="TextBox 1"/>
          <p:cNvSpPr txBox="1"/>
          <p:nvPr/>
        </p:nvSpPr>
        <p:spPr>
          <a:xfrm>
            <a:off x="177800" y="1293197"/>
            <a:ext cx="8813800" cy="4955203"/>
          </a:xfrm>
          <a:prstGeom prst="rect">
            <a:avLst/>
          </a:prstGeom>
          <a:noFill/>
        </p:spPr>
        <p:txBody>
          <a:bodyPr wrap="square" rtlCol="0">
            <a:spAutoFit/>
          </a:bodyPr>
          <a:lstStyle/>
          <a:p>
            <a:pPr algn="just"/>
            <a:r>
              <a:rPr lang="en-US" sz="2800" b="1" dirty="0">
                <a:solidFill>
                  <a:srgbClr val="002060"/>
                </a:solidFill>
                <a:latin typeface="Times New Roman" panose="02020603050405020304" pitchFamily="18" charset="0"/>
                <a:cs typeface="Times New Roman" panose="02020603050405020304" pitchFamily="18" charset="0"/>
              </a:rPr>
              <a:t>1. </a:t>
            </a:r>
            <a:r>
              <a:rPr lang="vi-VN" sz="2800" b="1" dirty="0">
                <a:solidFill>
                  <a:srgbClr val="002060"/>
                </a:solidFill>
                <a:latin typeface="Times New Roman" panose="02020603050405020304" pitchFamily="18" charset="0"/>
                <a:cs typeface="Times New Roman" panose="02020603050405020304" pitchFamily="18" charset="0"/>
              </a:rPr>
              <a:t>Nghiêm cấm cung cấp tài khoản (ID) và mật khẩu của lớp học trực tuyến cho người khác. </a:t>
            </a:r>
            <a:endParaRPr lang="en-US" sz="2800" b="1" dirty="0">
              <a:solidFill>
                <a:srgbClr val="002060"/>
              </a:solidFill>
              <a:latin typeface="Times New Roman" panose="02020603050405020304" pitchFamily="18" charset="0"/>
              <a:cs typeface="Times New Roman" panose="02020603050405020304" pitchFamily="18" charset="0"/>
            </a:endParaRPr>
          </a:p>
          <a:p>
            <a:pPr algn="just"/>
            <a:endParaRPr lang="en-US" b="1" dirty="0">
              <a:solidFill>
                <a:srgbClr val="002060"/>
              </a:solidFill>
              <a:latin typeface="Times New Roman" panose="02020603050405020304" pitchFamily="18" charset="0"/>
              <a:cs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2. </a:t>
            </a:r>
            <a:r>
              <a:rPr lang="en-US" sz="2800" dirty="0" err="1">
                <a:solidFill>
                  <a:srgbClr val="002060"/>
                </a:solidFill>
                <a:latin typeface="Times New Roman" panose="02020603050405020304" pitchFamily="18" charset="0"/>
                <a:cs typeface="Times New Roman" panose="02020603050405020304" pitchFamily="18" charset="0"/>
              </a:rPr>
              <a:t>Chuẩn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bị</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tài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liệu</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tập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vở</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ghi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đồ</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dùng</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tập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đầy</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trước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buổi</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bắt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đầu</a:t>
            </a:r>
            <a:r>
              <a:rPr lang="en-US" sz="2800" dirty="0">
                <a:solidFill>
                  <a:srgbClr val="002060"/>
                </a:solidFill>
                <a:latin typeface="Times New Roman" panose="02020603050405020304" pitchFamily="18" charset="0"/>
                <a:cs typeface="Times New Roman" panose="02020603050405020304" pitchFamily="18" charset="0"/>
              </a:rPr>
              <a:t>.</a:t>
            </a:r>
          </a:p>
          <a:p>
            <a:pPr algn="just"/>
            <a:endParaRPr lang="en-US" dirty="0">
              <a:solidFill>
                <a:srgbClr val="002060"/>
              </a:solidFill>
              <a:latin typeface="Times New Roman" panose="02020603050405020304" pitchFamily="18" charset="0"/>
              <a:cs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3. </a:t>
            </a:r>
            <a:r>
              <a:rPr lang="en-US" sz="2800" dirty="0" err="1">
                <a:solidFill>
                  <a:srgbClr val="002060"/>
                </a:solidFill>
                <a:latin typeface="Times New Roman" panose="02020603050405020304" pitchFamily="18" charset="0"/>
                <a:cs typeface="Times New Roman" panose="02020603050405020304" pitchFamily="18" charset="0"/>
              </a:rPr>
              <a:t>Chủ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tìm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hiểu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bài</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chuẩn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bị</a:t>
            </a:r>
            <a:r>
              <a:rPr lang="en-US" sz="2800" dirty="0">
                <a:solidFill>
                  <a:srgbClr val="002060"/>
                </a:solidFill>
                <a:latin typeface="Times New Roman" panose="02020603050405020304" pitchFamily="18" charset="0"/>
                <a:cs typeface="Times New Roman" panose="02020603050405020304" pitchFamily="18" charset="0"/>
              </a:rPr>
              <a:t> các </a:t>
            </a:r>
            <a:r>
              <a:rPr lang="en-US" sz="2800" dirty="0" err="1">
                <a:solidFill>
                  <a:srgbClr val="002060"/>
                </a:solidFill>
                <a:latin typeface="Times New Roman" panose="02020603050405020304" pitchFamily="18" charset="0"/>
                <a:cs typeface="Times New Roman" panose="02020603050405020304" pitchFamily="18" charset="0"/>
              </a:rPr>
              <a:t>nội</a:t>
            </a:r>
            <a:r>
              <a:rPr lang="en-US" sz="2800" dirty="0">
                <a:solidFill>
                  <a:srgbClr val="002060"/>
                </a:solidFill>
                <a:latin typeface="Times New Roman" panose="02020603050405020304" pitchFamily="18" charset="0"/>
                <a:cs typeface="Times New Roman" panose="02020603050405020304" pitchFamily="18" charset="0"/>
              </a:rPr>
              <a:t> dung </a:t>
            </a:r>
            <a:r>
              <a:rPr lang="en-US" sz="2800" dirty="0" err="1">
                <a:solidFill>
                  <a:srgbClr val="002060"/>
                </a:solidFill>
                <a:latin typeface="Times New Roman" panose="02020603050405020304" pitchFamily="18" charset="0"/>
                <a:cs typeface="Times New Roman" panose="02020603050405020304" pitchFamily="18" charset="0"/>
              </a:rPr>
              <a:t>chưa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hiểu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nhờ</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thầy</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cô</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hướng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dẫn</a:t>
            </a:r>
            <a:r>
              <a:rPr lang="en-US" sz="2800" dirty="0">
                <a:solidFill>
                  <a:srgbClr val="002060"/>
                </a:solidFill>
                <a:latin typeface="Times New Roman" panose="02020603050405020304" pitchFamily="18" charset="0"/>
                <a:cs typeface="Times New Roman" panose="02020603050405020304" pitchFamily="18" charset="0"/>
              </a:rPr>
              <a:t>.</a:t>
            </a:r>
          </a:p>
          <a:p>
            <a:pPr algn="just"/>
            <a:endParaRPr lang="en-US" dirty="0">
              <a:solidFill>
                <a:srgbClr val="002060"/>
              </a:solidFill>
              <a:latin typeface="Times New Roman" panose="02020603050405020304" pitchFamily="18" charset="0"/>
              <a:cs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4. </a:t>
            </a:r>
            <a:r>
              <a:rPr lang="en-US" sz="2800" dirty="0" err="1">
                <a:solidFill>
                  <a:srgbClr val="002060"/>
                </a:solidFill>
                <a:latin typeface="Times New Roman" panose="02020603050405020304" pitchFamily="18" charset="0"/>
                <a:cs typeface="Times New Roman" panose="02020603050405020304" pitchFamily="18" charset="0"/>
              </a:rPr>
              <a:t>Chủ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phòng</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trực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tuyến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trước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buổi</a:t>
            </a:r>
            <a:r>
              <a:rPr lang="en-US" sz="2800" dirty="0">
                <a:solidFill>
                  <a:srgbClr val="002060"/>
                </a:solidFill>
                <a:latin typeface="Times New Roman" panose="02020603050405020304" pitchFamily="18" charset="0"/>
                <a:cs typeface="Times New Roman" panose="02020603050405020304" pitchFamily="18" charset="0"/>
              </a:rPr>
              <a:t> học </a:t>
            </a:r>
            <a:r>
              <a:rPr lang="en-US" sz="2800" dirty="0" err="1">
                <a:solidFill>
                  <a:srgbClr val="002060"/>
                </a:solidFill>
                <a:latin typeface="Times New Roman" panose="02020603050405020304" pitchFamily="18" charset="0"/>
                <a:cs typeface="Times New Roman" panose="02020603050405020304" pitchFamily="18" charset="0"/>
              </a:rPr>
              <a:t>bắt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đầu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nhất</a:t>
            </a:r>
            <a:r>
              <a:rPr lang="en-US" sz="2800" dirty="0">
                <a:solidFill>
                  <a:srgbClr val="002060"/>
                </a:solidFill>
                <a:latin typeface="Times New Roman" panose="02020603050405020304" pitchFamily="18" charset="0"/>
                <a:cs typeface="Times New Roman" panose="02020603050405020304" pitchFamily="18" charset="0"/>
              </a:rPr>
              <a:t> 5 </a:t>
            </a:r>
            <a:r>
              <a:rPr lang="en-US" sz="2800" dirty="0" err="1">
                <a:solidFill>
                  <a:srgbClr val="002060"/>
                </a:solidFill>
                <a:latin typeface="Times New Roman" panose="02020603050405020304" pitchFamily="18" charset="0"/>
                <a:cs typeface="Times New Roman" panose="02020603050405020304" pitchFamily="18" charset="0"/>
              </a:rPr>
              <a:t>phút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ổn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đường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truyền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Đổi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hiển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thị</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bằng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đầy</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mình</a:t>
            </a:r>
            <a:r>
              <a:rPr lang="en-US" sz="2800" dirty="0">
                <a:solidFill>
                  <a:srgbClr val="00206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116056760"/>
      </p:ext>
    </p:extLst>
  </p:cSld>
  <p:clrMapOvr>
    <a:masterClrMapping/>
  </p:clrMapOvr>
  <p:transition advClick="0">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7228" y="266412"/>
            <a:ext cx="7889544"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2. BÀI </a:t>
            </a:r>
            <a:r>
              <a:rPr lang="en-US" sz="3200" b="1" dirty="0">
                <a:solidFill>
                  <a:schemeClr val="bg1"/>
                </a:solidFill>
                <a:latin typeface="Times New Roman" pitchFamily="18" charset="0"/>
                <a:cs typeface="Times New Roman" pitchFamily="18" charset="0"/>
              </a:rPr>
              <a:t>TẬP </a:t>
            </a:r>
            <a:r>
              <a:rPr lang="en-US" sz="3200" b="1" dirty="0" smtClean="0">
                <a:solidFill>
                  <a:schemeClr val="bg1"/>
                </a:solidFill>
                <a:latin typeface="Times New Roman" pitchFamily="18" charset="0"/>
                <a:cs typeface="Times New Roman" pitchFamily="18" charset="0"/>
              </a:rPr>
              <a:t>ONLINE</a:t>
            </a:r>
            <a:endParaRPr lang="en-US" sz="32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20</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pic>
        <p:nvPicPr>
          <p:cNvPr id="2" name="Picture 1"/>
          <p:cNvPicPr>
            <a:picLocks noChangeAspect="1"/>
          </p:cNvPicPr>
          <p:nvPr/>
        </p:nvPicPr>
        <p:blipFill rotWithShape="1">
          <a:blip r:embed="rId5"/>
          <a:srcRect l="-160" t="6390" r="160" b="14377"/>
          <a:stretch/>
        </p:blipFill>
        <p:spPr>
          <a:xfrm>
            <a:off x="2133600" y="1430302"/>
            <a:ext cx="4876800" cy="3864046"/>
          </a:xfrm>
          <a:prstGeom prst="rect">
            <a:avLst/>
          </a:prstGeom>
        </p:spPr>
      </p:pic>
    </p:spTree>
    <p:extLst>
      <p:ext uri="{BB962C8B-B14F-4D97-AF65-F5344CB8AC3E}">
        <p14:creationId xmlns:p14="http://schemas.microsoft.com/office/powerpoint/2010/main" val="3843848073"/>
      </p:ext>
    </p:extLst>
  </p:cSld>
  <p:clrMapOvr>
    <a:masterClrMapping/>
  </p:clrMapOvr>
  <p:transition advClick="0">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21</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304800" y="602942"/>
            <a:ext cx="8763000" cy="5262979"/>
          </a:xfrm>
          <a:prstGeom prst="rect">
            <a:avLst/>
          </a:prstGeom>
          <a:noFill/>
          <a:ln w="9525">
            <a:noFill/>
            <a:miter lim="800000"/>
            <a:headEnd/>
            <a:tailEnd/>
          </a:ln>
        </p:spPr>
        <p:txBody>
          <a:bodyPr wrap="square">
            <a:spAutoFit/>
          </a:bodyPr>
          <a:lstStyle/>
          <a:p>
            <a:pPr lvl="0"/>
            <a:r>
              <a:rPr lang="en-US" sz="2800" b="1" dirty="0" err="1" smtClean="0">
                <a:solidFill>
                  <a:srgbClr val="002060"/>
                </a:solidFill>
                <a:latin typeface="Times New Roman" pitchFamily="18" charset="0"/>
                <a:cs typeface="Times New Roman" pitchFamily="18" charset="0"/>
              </a:rPr>
              <a:t>Bài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tập</a:t>
            </a:r>
            <a:r>
              <a:rPr lang="en-US" sz="2800" b="1" dirty="0" smtClean="0">
                <a:solidFill>
                  <a:srgbClr val="002060"/>
                </a:solidFill>
                <a:latin typeface="Times New Roman" pitchFamily="18" charset="0"/>
                <a:cs typeface="Times New Roman" pitchFamily="18" charset="0"/>
              </a:rPr>
              <a:t> 1: </a:t>
            </a:r>
            <a:r>
              <a:rPr lang="pt-BR" sz="2800" dirty="0">
                <a:latin typeface="Times New Roman" panose="02020603050405020304" pitchFamily="18" charset="0"/>
                <a:cs typeface="Times New Roman" panose="02020603050405020304" pitchFamily="18" charset="0"/>
              </a:rPr>
              <a:t>C</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5</a:t>
            </a:r>
            <a:r>
              <a:rPr lang="pt-BR" sz="2800" dirty="0">
                <a:latin typeface="Times New Roman" panose="02020603050405020304" pitchFamily="18" charset="0"/>
                <a:cs typeface="Times New Roman" panose="02020603050405020304" pitchFamily="18" charset="0"/>
              </a:rPr>
              <a:t>NH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không phản ứng với chất nào trong số các chất sau</a:t>
            </a:r>
            <a:r>
              <a:rPr lang="pt-BR"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endParaRPr lang="en-US" sz="2800" dirty="0" smtClean="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A. </a:t>
            </a:r>
            <a:r>
              <a:rPr lang="pt-BR" sz="2800" dirty="0">
                <a:latin typeface="Times New Roman" panose="02020603050405020304" pitchFamily="18" charset="0"/>
                <a:cs typeface="Times New Roman" panose="02020603050405020304" pitchFamily="18" charset="0"/>
              </a:rPr>
              <a:t>HCl</a:t>
            </a:r>
            <a:endParaRPr lang="en-US" sz="2800" dirty="0" smtClean="0">
              <a:solidFill>
                <a:srgbClr val="002060"/>
              </a:solidFill>
              <a:latin typeface="Times New Roman" pitchFamily="18" charset="0"/>
              <a:cs typeface="Times New Roman" pitchFamily="18" charset="0"/>
            </a:endParaRPr>
          </a:p>
          <a:p>
            <a:endParaRPr lang="en-US" sz="2800" dirty="0" smtClean="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B. </a:t>
            </a:r>
            <a:r>
              <a:rPr lang="pt-BR" sz="2800" dirty="0">
                <a:latin typeface="Times New Roman" panose="02020603050405020304" pitchFamily="18" charset="0"/>
                <a:cs typeface="Times New Roman" panose="02020603050405020304" pitchFamily="18" charset="0"/>
              </a:rPr>
              <a:t>NaOH</a:t>
            </a:r>
            <a:endParaRPr lang="en-US" sz="2800" dirty="0" smtClean="0">
              <a:solidFill>
                <a:srgbClr val="002060"/>
              </a:solidFill>
              <a:latin typeface="Times New Roman" pitchFamily="18" charset="0"/>
              <a:cs typeface="Times New Roman" pitchFamily="18" charset="0"/>
            </a:endParaRPr>
          </a:p>
          <a:p>
            <a:endParaRPr lang="en-US" sz="2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C. </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SO</a:t>
            </a:r>
            <a:r>
              <a:rPr lang="pt-BR" sz="2800" baseline="-25000" dirty="0">
                <a:latin typeface="Times New Roman" panose="02020603050405020304" pitchFamily="18" charset="0"/>
                <a:cs typeface="Times New Roman" panose="02020603050405020304" pitchFamily="18" charset="0"/>
              </a:rPr>
              <a:t>4</a:t>
            </a:r>
            <a:endParaRPr lang="en-US" sz="2800" dirty="0" smtClean="0">
              <a:solidFill>
                <a:srgbClr val="002060"/>
              </a:solidFill>
              <a:latin typeface="Times New Roman" pitchFamily="18" charset="0"/>
              <a:cs typeface="Times New Roman" pitchFamily="18" charset="0"/>
            </a:endParaRPr>
          </a:p>
          <a:p>
            <a:endParaRPr lang="en-US" sz="2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D. </a:t>
            </a:r>
            <a:r>
              <a:rPr lang="pt-BR" sz="2800" dirty="0">
                <a:latin typeface="Times New Roman" panose="02020603050405020304" pitchFamily="18" charset="0"/>
                <a:cs typeface="Times New Roman" panose="02020603050405020304" pitchFamily="18" charset="0"/>
              </a:rPr>
              <a:t>quỳ </a:t>
            </a:r>
            <a:r>
              <a:rPr lang="pt-BR" sz="2800" dirty="0" smtClean="0">
                <a:latin typeface="Times New Roman" panose="02020603050405020304" pitchFamily="18" charset="0"/>
                <a:cs typeface="Times New Roman" panose="02020603050405020304" pitchFamily="18" charset="0"/>
              </a:rPr>
              <a:t>tím</a:t>
            </a:r>
          </a:p>
          <a:p>
            <a:endParaRPr lang="pt-BR" sz="2800" dirty="0">
              <a:solidFill>
                <a:srgbClr val="002060"/>
              </a:solidFill>
              <a:latin typeface="Times New Roman" panose="02020603050405020304" pitchFamily="18" charset="0"/>
              <a:cs typeface="Times New Roman" panose="02020603050405020304" pitchFamily="18" charset="0"/>
            </a:endParaRPr>
          </a:p>
          <a:p>
            <a:r>
              <a:rPr lang="pt-BR" sz="2800" dirty="0" smtClean="0">
                <a:solidFill>
                  <a:srgbClr val="002060"/>
                </a:solidFill>
                <a:latin typeface="Times New Roman" panose="02020603050405020304" pitchFamily="18" charset="0"/>
                <a:cs typeface="Times New Roman" panose="02020603050405020304" pitchFamily="18" charset="0"/>
              </a:rPr>
              <a:t>E. </a:t>
            </a:r>
            <a:r>
              <a:rPr lang="pt-BR" sz="2800" dirty="0">
                <a:latin typeface="Times New Roman" panose="02020603050405020304" pitchFamily="18" charset="0"/>
                <a:cs typeface="Times New Roman" panose="02020603050405020304" pitchFamily="18" charset="0"/>
              </a:rPr>
              <a:t>C</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5</a:t>
            </a:r>
            <a:r>
              <a:rPr lang="pt-BR" sz="2800" dirty="0">
                <a:latin typeface="Times New Roman" panose="02020603050405020304" pitchFamily="18" charset="0"/>
                <a:cs typeface="Times New Roman" panose="02020603050405020304" pitchFamily="18" charset="0"/>
              </a:rPr>
              <a:t>OH/HCl</a:t>
            </a:r>
            <a:endParaRPr lang="en-US" sz="2800" dirty="0" smtClean="0">
              <a:solidFill>
                <a:srgbClr val="002060"/>
              </a:solidFill>
              <a:latin typeface="Times New Roman" pitchFamily="18" charset="0"/>
              <a:cs typeface="Times New Roman" pitchFamily="18" charset="0"/>
            </a:endParaRPr>
          </a:p>
        </p:txBody>
      </p:sp>
      <p:sp>
        <p:nvSpPr>
          <p:cNvPr id="2" name="Rectangle 1"/>
          <p:cNvSpPr/>
          <p:nvPr/>
        </p:nvSpPr>
        <p:spPr>
          <a:xfrm>
            <a:off x="3124200" y="2438400"/>
            <a:ext cx="4953000" cy="2215991"/>
          </a:xfrm>
          <a:prstGeom prst="rect">
            <a:avLst/>
          </a:prstGeom>
          <a:noFill/>
        </p:spPr>
        <p:txBody>
          <a:bodyPr wrap="square" lIns="91440" tIns="45720" rIns="91440" bIns="45720">
            <a:spAutoFit/>
          </a:bodyPr>
          <a:lstStyle/>
          <a:p>
            <a:pPr algn="ctr"/>
            <a:r>
              <a:rPr lang="en-US" sz="13800" b="1" dirty="0" smtClean="0">
                <a:ln w="6600">
                  <a:solidFill>
                    <a:schemeClr val="accent2"/>
                  </a:solidFill>
                  <a:prstDash val="solid"/>
                </a:ln>
                <a:solidFill>
                  <a:srgbClr val="FFFFFF"/>
                </a:solidFill>
                <a:effectLst>
                  <a:outerShdw dist="38100" dir="2700000" algn="tl" rotWithShape="0">
                    <a:schemeClr val="accent2"/>
                  </a:outerShdw>
                </a:effectLst>
              </a:rPr>
              <a:t>B + E </a:t>
            </a:r>
            <a:endParaRPr lang="en-US" sz="13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595588643"/>
      </p:ext>
    </p:extLst>
  </p:cSld>
  <p:clrMapOvr>
    <a:masterClrMapping/>
  </p:clrMapOvr>
  <p:transition advClick="0">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22</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76200" y="762000"/>
            <a:ext cx="9067800" cy="4339650"/>
          </a:xfrm>
          <a:prstGeom prst="rect">
            <a:avLst/>
          </a:prstGeom>
          <a:noFill/>
          <a:ln w="9525">
            <a:noFill/>
            <a:miter lim="800000"/>
            <a:headEnd/>
            <a:tailEnd/>
          </a:ln>
        </p:spPr>
        <p:txBody>
          <a:bodyPr wrap="square">
            <a:spAutoFit/>
          </a:bodyPr>
          <a:lstStyle/>
          <a:p>
            <a:pPr lvl="0"/>
            <a:r>
              <a:rPr lang="en-US" sz="2800" b="1" dirty="0" err="1" smtClean="0">
                <a:solidFill>
                  <a:srgbClr val="002060"/>
                </a:solidFill>
                <a:latin typeface="Times New Roman" pitchFamily="18" charset="0"/>
                <a:cs typeface="Times New Roman" pitchFamily="18" charset="0"/>
              </a:rPr>
              <a:t>Phương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trình</a:t>
            </a:r>
            <a:r>
              <a:rPr lang="en-US" sz="2800" b="1" dirty="0" smtClean="0">
                <a:solidFill>
                  <a:srgbClr val="002060"/>
                </a:solidFill>
                <a:latin typeface="Times New Roman" pitchFamily="18" charset="0"/>
                <a:cs typeface="Times New Roman" pitchFamily="18" charset="0"/>
              </a:rPr>
              <a:t> </a:t>
            </a:r>
            <a:r>
              <a:rPr lang="pt-BR" sz="2800" b="1" dirty="0" smtClean="0">
                <a:solidFill>
                  <a:srgbClr val="002060"/>
                </a:solidFill>
                <a:latin typeface="Times New Roman" panose="02020603050405020304" pitchFamily="18" charset="0"/>
                <a:cs typeface="Times New Roman" panose="02020603050405020304" pitchFamily="18" charset="0"/>
              </a:rPr>
              <a:t>phản ứng:</a:t>
            </a:r>
          </a:p>
          <a:p>
            <a:pPr lvl="0"/>
            <a:endParaRPr lang="pt-BR" sz="2800" b="1" dirty="0">
              <a:solidFill>
                <a:srgbClr val="002060"/>
              </a:solidFill>
              <a:latin typeface="Times New Roman" panose="02020603050405020304" pitchFamily="18" charset="0"/>
              <a:cs typeface="Times New Roman" panose="02020603050405020304" pitchFamily="18" charset="0"/>
            </a:endParaRPr>
          </a:p>
          <a:p>
            <a:pPr marL="514350" indent="-514350">
              <a:spcBef>
                <a:spcPct val="50000"/>
              </a:spcBef>
              <a:buFontTx/>
              <a:buAutoNum type="alphaUcPeriod"/>
            </a:pP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err="1">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HCl</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 [</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Cl</a:t>
            </a:r>
            <a:r>
              <a:rPr lang="en-US" altLang="en-US" sz="28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400" dirty="0" smtClean="0">
                <a:latin typeface="Times New Roman" panose="02020603050405020304" pitchFamily="18" charset="0"/>
                <a:cs typeface="Times New Roman" panose="02020603050405020304" pitchFamily="18" charset="0"/>
              </a:rPr>
              <a:t>(</a:t>
            </a:r>
            <a:r>
              <a:rPr lang="en-US" altLang="en-US" sz="2400" dirty="0" err="1" smtClean="0">
                <a:latin typeface="Times New Roman" panose="02020603050405020304" pitchFamily="18" charset="0"/>
                <a:cs typeface="Times New Roman" panose="02020603050405020304" pitchFamily="18" charset="0"/>
              </a:rPr>
              <a:t>etylamoni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clorua</a:t>
            </a:r>
            <a:r>
              <a:rPr lang="en-US" altLang="en-US" sz="2400" dirty="0">
                <a:latin typeface="Times New Roman" panose="02020603050405020304" pitchFamily="18" charset="0"/>
                <a:cs typeface="Times New Roman" panose="02020603050405020304" pitchFamily="18" charset="0"/>
              </a:rPr>
              <a:t>)</a:t>
            </a:r>
            <a:endParaRPr lang="en-US" altLang="en-US" sz="24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endParaRPr>
          </a:p>
          <a:p>
            <a:endParaRPr lang="en-US" sz="2400" dirty="0">
              <a:solidFill>
                <a:srgbClr val="002060"/>
              </a:solidFill>
              <a:latin typeface="Times New Roman" pitchFamily="18" charset="0"/>
              <a:cs typeface="Times New Roman" pitchFamily="18" charset="0"/>
            </a:endParaRPr>
          </a:p>
          <a:p>
            <a:pPr>
              <a:spcBef>
                <a:spcPct val="50000"/>
              </a:spcBef>
            </a:pPr>
            <a:r>
              <a:rPr lang="en-US" sz="2800" dirty="0" smtClean="0">
                <a:solidFill>
                  <a:srgbClr val="002060"/>
                </a:solidFill>
                <a:latin typeface="Times New Roman" pitchFamily="18" charset="0"/>
                <a:cs typeface="Times New Roman" pitchFamily="18" charset="0"/>
              </a:rPr>
              <a:t>C</a:t>
            </a:r>
            <a:r>
              <a:rPr lang="en-US" sz="2800" dirty="0">
                <a:solidFill>
                  <a:srgbClr val="002060"/>
                </a:solidFill>
                <a:latin typeface="Times New Roman" pitchFamily="18" charset="0"/>
                <a:cs typeface="Times New Roman" pitchFamily="18" charset="0"/>
              </a:rPr>
              <a:t>. </a:t>
            </a:r>
            <a:r>
              <a:rPr lang="en-US" sz="2800" dirty="0" smtClean="0">
                <a:solidFill>
                  <a:srgbClr val="002060"/>
                </a:solidFill>
                <a:latin typeface="Times New Roman" pitchFamily="18" charset="0"/>
                <a:cs typeface="Times New Roman" pitchFamily="18" charset="0"/>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pt-BR" sz="2800" dirty="0" smtClean="0">
                <a:latin typeface="Times New Roman" panose="02020603050405020304" pitchFamily="18" charset="0"/>
                <a:cs typeface="Times New Roman" panose="02020603050405020304" pitchFamily="18" charset="0"/>
              </a:rPr>
              <a:t>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SO</a:t>
            </a:r>
            <a:r>
              <a:rPr lang="pt-BR" sz="2800" baseline="-25000" dirty="0" smtClean="0">
                <a:latin typeface="Times New Roman" panose="02020603050405020304" pitchFamily="18" charset="0"/>
                <a:cs typeface="Times New Roman" panose="02020603050405020304" pitchFamily="18" charset="0"/>
              </a:rPr>
              <a:t>4 </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C</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5</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NH</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3</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baseline="30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a:t>
            </a:r>
            <a:r>
              <a:rPr lang="en-US" altLang="en-US" sz="28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SO</a:t>
            </a:r>
            <a:r>
              <a:rPr lang="en-US" altLang="en-US" sz="2800" baseline="-25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4</a:t>
            </a:r>
            <a:r>
              <a:rPr lang="en-US" altLang="en-US" sz="2800" baseline="30000" dirty="0" smtClean="0">
                <a:solidFill>
                  <a:srgbClr val="003366"/>
                </a:solidFill>
                <a:latin typeface="Times New Roman" panose="02020603050405020304" pitchFamily="18" charset="0"/>
                <a:cs typeface="Times New Roman" panose="02020603050405020304" pitchFamily="18" charset="0"/>
                <a:sym typeface="Wingdings" panose="05000000000000000000" pitchFamily="2" charset="2"/>
              </a:rPr>
              <a:t>2- </a:t>
            </a:r>
            <a:r>
              <a:rPr lang="en-US" altLang="en-US" sz="2400" dirty="0" smtClean="0">
                <a:latin typeface="Times New Roman" panose="02020603050405020304" pitchFamily="18" charset="0"/>
                <a:cs typeface="Times New Roman" panose="02020603050405020304" pitchFamily="18" charset="0"/>
              </a:rPr>
              <a:t>(</a:t>
            </a:r>
            <a:r>
              <a:rPr lang="en-US" altLang="en-US" sz="2400" dirty="0" err="1">
                <a:latin typeface="Times New Roman" panose="02020603050405020304" pitchFamily="18" charset="0"/>
                <a:cs typeface="Times New Roman" panose="02020603050405020304" pitchFamily="18" charset="0"/>
              </a:rPr>
              <a:t>etylamoni</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sunfat</a:t>
            </a:r>
            <a:r>
              <a:rPr lang="en-US" altLang="en-US" sz="2400" dirty="0" smtClean="0">
                <a:latin typeface="Times New Roman" panose="02020603050405020304" pitchFamily="18" charset="0"/>
                <a:cs typeface="Times New Roman" panose="02020603050405020304" pitchFamily="18" charset="0"/>
              </a:rPr>
              <a:t>)</a:t>
            </a:r>
            <a:endParaRPr lang="en-US" altLang="en-US" sz="2400" baseline="30000" dirty="0">
              <a:solidFill>
                <a:srgbClr val="003366"/>
              </a:solidFill>
              <a:latin typeface="Times New Roman" panose="02020603050405020304" pitchFamily="18" charset="0"/>
              <a:cs typeface="Times New Roman" panose="02020603050405020304" pitchFamily="18" charset="0"/>
              <a:sym typeface="Wingdings" panose="05000000000000000000" pitchFamily="2" charset="2"/>
            </a:endParaRPr>
          </a:p>
          <a:p>
            <a:endParaRPr lang="en-US" sz="2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D</a:t>
            </a:r>
            <a:r>
              <a:rPr lang="en-US" sz="2800" dirty="0">
                <a:solidFill>
                  <a:srgbClr val="002060"/>
                </a:solidFill>
                <a:latin typeface="Times New Roman" pitchFamily="18" charset="0"/>
                <a:cs typeface="Times New Roman" pitchFamily="18" charset="0"/>
              </a:rPr>
              <a:t>. </a:t>
            </a:r>
            <a:r>
              <a:rPr lang="pt-BR" sz="2800" dirty="0">
                <a:latin typeface="Times New Roman" panose="02020603050405020304" pitchFamily="18" charset="0"/>
                <a:cs typeface="Times New Roman" panose="02020603050405020304" pitchFamily="18" charset="0"/>
              </a:rPr>
              <a:t>C</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5</a:t>
            </a:r>
            <a:r>
              <a:rPr lang="pt-BR" sz="2800" dirty="0">
                <a:latin typeface="Times New Roman" panose="02020603050405020304" pitchFamily="18" charset="0"/>
                <a:cs typeface="Times New Roman" panose="02020603050405020304" pitchFamily="18" charset="0"/>
              </a:rPr>
              <a:t>NH</a:t>
            </a:r>
            <a:r>
              <a:rPr lang="pt-BR" sz="2800" baseline="-25000" dirty="0">
                <a:latin typeface="Times New Roman" panose="02020603050405020304" pitchFamily="18" charset="0"/>
                <a:cs typeface="Times New Roman" panose="02020603050405020304" pitchFamily="18" charset="0"/>
              </a:rPr>
              <a:t>2 </a:t>
            </a:r>
            <a:r>
              <a:rPr lang="pt-BR" sz="2800" dirty="0" smtClean="0">
                <a:latin typeface="Times New Roman" panose="02020603050405020304" pitchFamily="18" charset="0"/>
                <a:cs typeface="Times New Roman" panose="02020603050405020304" pitchFamily="18" charset="0"/>
              </a:rPr>
              <a:t> +</a:t>
            </a:r>
            <a:r>
              <a:rPr lang="pt-BR" sz="2800" baseline="-25000" dirty="0" smtClean="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quỳ tím  </a:t>
            </a:r>
            <a:r>
              <a:rPr lang="pt-BR" sz="2800" dirty="0" smtClean="0">
                <a:latin typeface="Times New Roman" panose="02020603050405020304" pitchFamily="18" charset="0"/>
                <a:cs typeface="Times New Roman" panose="02020603050405020304" pitchFamily="18" charset="0"/>
                <a:sym typeface="Wingdings" panose="05000000000000000000" pitchFamily="2" charset="2"/>
              </a:rPr>
              <a:t> </a:t>
            </a:r>
            <a:r>
              <a:rPr lang="pt-BR" sz="2800" dirty="0" smtClean="0">
                <a:solidFill>
                  <a:srgbClr val="1909E5"/>
                </a:solidFill>
                <a:latin typeface="Times New Roman" panose="02020603050405020304" pitchFamily="18" charset="0"/>
                <a:cs typeface="Times New Roman" panose="02020603050405020304" pitchFamily="18" charset="0"/>
                <a:sym typeface="Wingdings" panose="05000000000000000000" pitchFamily="2" charset="2"/>
              </a:rPr>
              <a:t>quỳ tím hóa xanh</a:t>
            </a:r>
            <a:endParaRPr lang="pt-BR" sz="2800" dirty="0">
              <a:solidFill>
                <a:srgbClr val="1909E5"/>
              </a:solidFill>
              <a:latin typeface="Times New Roman" panose="02020603050405020304" pitchFamily="18" charset="0"/>
              <a:cs typeface="Times New Roman" panose="02020603050405020304" pitchFamily="18" charset="0"/>
            </a:endParaRPr>
          </a:p>
          <a:p>
            <a:pPr lvl="0"/>
            <a:endParaRPr lang="en-US" sz="2800" dirty="0">
              <a:latin typeface="Times New Roman" panose="02020603050405020304" pitchFamily="18" charset="0"/>
              <a:cs typeface="Times New Roman" panose="02020603050405020304" pitchFamily="18" charset="0"/>
            </a:endParaRPr>
          </a:p>
          <a:p>
            <a:endParaRPr lang="en-US" sz="2800" dirty="0"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849565896"/>
      </p:ext>
    </p:extLst>
  </p:cSld>
  <p:clrMapOvr>
    <a:masterClrMapping/>
  </p:clrMapOvr>
  <p:transition advClick="0">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23</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304800" y="602942"/>
            <a:ext cx="8763000" cy="2698175"/>
          </a:xfrm>
          <a:prstGeom prst="rect">
            <a:avLst/>
          </a:prstGeom>
          <a:noFill/>
          <a:ln w="9525">
            <a:noFill/>
            <a:miter lim="800000"/>
            <a:headEnd/>
            <a:tailEnd/>
          </a:ln>
        </p:spPr>
        <p:txBody>
          <a:bodyPr wrap="square">
            <a:spAutoFit/>
          </a:bodyPr>
          <a:lstStyle/>
          <a:p>
            <a:pPr lvl="0"/>
            <a:r>
              <a:rPr lang="en-US" sz="2800" b="1" dirty="0" err="1" smtClean="0">
                <a:solidFill>
                  <a:srgbClr val="002060"/>
                </a:solidFill>
                <a:latin typeface="Times New Roman" pitchFamily="18" charset="0"/>
                <a:cs typeface="Times New Roman" pitchFamily="18" charset="0"/>
              </a:rPr>
              <a:t>Bài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tập</a:t>
            </a:r>
            <a:r>
              <a:rPr lang="en-US" sz="2800" b="1" dirty="0" smtClean="0">
                <a:solidFill>
                  <a:srgbClr val="002060"/>
                </a:solidFill>
                <a:latin typeface="Times New Roman" pitchFamily="18" charset="0"/>
                <a:cs typeface="Times New Roman" pitchFamily="18" charset="0"/>
              </a:rPr>
              <a:t> 2: </a:t>
            </a:r>
            <a:r>
              <a:rPr lang="pt-BR" sz="2800" dirty="0" smtClean="0">
                <a:latin typeface="Times New Roman" panose="02020603050405020304" pitchFamily="18" charset="0"/>
                <a:cs typeface="Times New Roman" panose="02020603050405020304" pitchFamily="18" charset="0"/>
              </a:rPr>
              <a:t>Dung dịch </a:t>
            </a:r>
            <a:r>
              <a:rPr lang="pt-BR" sz="2800" dirty="0">
                <a:latin typeface="Times New Roman" panose="02020603050405020304" pitchFamily="18" charset="0"/>
                <a:cs typeface="Times New Roman" panose="02020603050405020304" pitchFamily="18" charset="0"/>
              </a:rPr>
              <a:t>nào làm đổi màu quỳ tím thành xanh?</a:t>
            </a:r>
            <a:endParaRPr lang="en-US" sz="2800" dirty="0">
              <a:latin typeface="Times New Roman" panose="02020603050405020304" pitchFamily="18" charset="0"/>
              <a:cs typeface="Times New Roman" panose="02020603050405020304" pitchFamily="18" charset="0"/>
            </a:endParaRPr>
          </a:p>
          <a:p>
            <a:endParaRPr lang="en-US" sz="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1. </a:t>
            </a:r>
            <a:r>
              <a:rPr lang="pt-BR" sz="2800" dirty="0" smtClean="0">
                <a:latin typeface="Times New Roman" panose="02020603050405020304" pitchFamily="18" charset="0"/>
                <a:cs typeface="Times New Roman" panose="02020603050405020304" pitchFamily="18" charset="0"/>
              </a:rPr>
              <a:t>C</a:t>
            </a:r>
            <a:r>
              <a:rPr lang="pt-BR" sz="2800" baseline="-25000" dirty="0" smtClean="0">
                <a:latin typeface="Times New Roman" panose="02020603050405020304" pitchFamily="18" charset="0"/>
                <a:cs typeface="Times New Roman" panose="02020603050405020304" pitchFamily="18" charset="0"/>
              </a:rPr>
              <a:t>6</a:t>
            </a:r>
            <a:r>
              <a:rPr lang="pt-BR" sz="2800" dirty="0" smtClean="0">
                <a:latin typeface="Times New Roman" panose="02020603050405020304" pitchFamily="18" charset="0"/>
                <a:cs typeface="Times New Roman" panose="02020603050405020304" pitchFamily="18" charset="0"/>
              </a:rPr>
              <a:t>H</a:t>
            </a:r>
            <a:r>
              <a:rPr lang="pt-BR" sz="2800" baseline="-25000" dirty="0" smtClean="0">
                <a:latin typeface="Times New Roman" panose="02020603050405020304" pitchFamily="18" charset="0"/>
                <a:cs typeface="Times New Roman" panose="02020603050405020304" pitchFamily="18" charset="0"/>
              </a:rPr>
              <a:t>5</a:t>
            </a:r>
            <a:r>
              <a:rPr lang="pt-BR" sz="2800" dirty="0" smtClean="0">
                <a:latin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cs typeface="Times New Roman" panose="02020603050405020304" pitchFamily="18" charset="0"/>
              </a:rPr>
              <a:t>2</a:t>
            </a:r>
          </a:p>
          <a:p>
            <a:endParaRPr lang="en-US" sz="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2. </a:t>
            </a: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cs typeface="Times New Roman" panose="02020603050405020304" pitchFamily="18" charset="0"/>
              </a:rPr>
              <a:t>2</a:t>
            </a:r>
          </a:p>
          <a:p>
            <a:endParaRPr lang="en-US" sz="800" dirty="0">
              <a:solidFill>
                <a:srgbClr val="002060"/>
              </a:solidFill>
              <a:latin typeface="Times New Roman" pitchFamily="18" charset="0"/>
              <a:cs typeface="Times New Roman" pitchFamily="18" charset="0"/>
            </a:endParaRPr>
          </a:p>
          <a:p>
            <a:r>
              <a:rPr lang="en-US" sz="2800" dirty="0" smtClean="0">
                <a:solidFill>
                  <a:srgbClr val="002060"/>
                </a:solidFill>
                <a:latin typeface="Times New Roman" pitchFamily="18" charset="0"/>
                <a:cs typeface="Times New Roman" pitchFamily="18" charset="0"/>
              </a:rPr>
              <a:t>3. </a:t>
            </a: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CH(NH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)COOH</a:t>
            </a:r>
          </a:p>
          <a:p>
            <a:endParaRPr lang="en-US" sz="800" baseline="-25000" dirty="0">
              <a:latin typeface="Times New Roman" panose="02020603050405020304" pitchFamily="18" charset="0"/>
              <a:cs typeface="Times New Roman" panose="02020603050405020304" pitchFamily="18" charset="0"/>
            </a:endParaRPr>
          </a:p>
          <a:p>
            <a:r>
              <a:rPr lang="en-US" sz="2800" dirty="0" smtClean="0">
                <a:solidFill>
                  <a:srgbClr val="002060"/>
                </a:solidFill>
                <a:latin typeface="Times New Roman" pitchFamily="18" charset="0"/>
                <a:cs typeface="Times New Roman" pitchFamily="18" charset="0"/>
              </a:rPr>
              <a:t>4. </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NCH(CH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CH</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COOH)COOH</a:t>
            </a:r>
            <a:endParaRPr lang="en-US" sz="2800" dirty="0" smtClean="0">
              <a:solidFill>
                <a:srgbClr val="002060"/>
              </a:solidFill>
              <a:latin typeface="Times New Roman" pitchFamily="18" charset="0"/>
              <a:cs typeface="Times New Roman" pitchFamily="18" charset="0"/>
            </a:endParaRPr>
          </a:p>
        </p:txBody>
      </p:sp>
      <p:sp>
        <p:nvSpPr>
          <p:cNvPr id="9" name="Rectangle 8"/>
          <p:cNvSpPr/>
          <p:nvPr/>
        </p:nvSpPr>
        <p:spPr>
          <a:xfrm>
            <a:off x="6690052" y="1085126"/>
            <a:ext cx="1082348" cy="2215991"/>
          </a:xfrm>
          <a:prstGeom prst="rect">
            <a:avLst/>
          </a:prstGeom>
          <a:noFill/>
        </p:spPr>
        <p:txBody>
          <a:bodyPr wrap="none" lIns="91440" tIns="45720" rIns="91440" bIns="45720">
            <a:spAutoFit/>
          </a:bodyPr>
          <a:lstStyle/>
          <a:p>
            <a:pPr algn="ctr"/>
            <a:r>
              <a:rPr lang="en-US" sz="13800" b="1" dirty="0" smtClean="0">
                <a:ln w="6600">
                  <a:solidFill>
                    <a:schemeClr val="accent2"/>
                  </a:solidFill>
                  <a:prstDash val="solid"/>
                </a:ln>
                <a:solidFill>
                  <a:srgbClr val="FFFFFF"/>
                </a:solidFill>
                <a:effectLst>
                  <a:outerShdw dist="38100" dir="2700000" algn="tl" rotWithShape="0">
                    <a:schemeClr val="accent2"/>
                  </a:outerShdw>
                </a:effectLst>
              </a:rPr>
              <a:t>2</a:t>
            </a:r>
            <a:endParaRPr lang="en-US" sz="13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2" name="TextBox 1"/>
          <p:cNvSpPr txBox="1"/>
          <p:nvPr/>
        </p:nvSpPr>
        <p:spPr>
          <a:xfrm>
            <a:off x="228600" y="3788171"/>
            <a:ext cx="8839200" cy="1938992"/>
          </a:xfrm>
          <a:prstGeom prst="rect">
            <a:avLst/>
          </a:prstGeom>
          <a:noFill/>
        </p:spPr>
        <p:txBody>
          <a:bodyPr wrap="square" rtlCol="0">
            <a:spAutoFit/>
          </a:bodyPr>
          <a:lstStyle/>
          <a:p>
            <a:r>
              <a:rPr lang="en-US" sz="2400" b="1" dirty="0" err="1" smtClean="0">
                <a:latin typeface="Times New Roman" panose="02020603050405020304" pitchFamily="18" charset="0"/>
                <a:cs typeface="Times New Roman" panose="02020603050405020304" pitchFamily="18" charset="0"/>
              </a:rPr>
              <a:t>Giải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thích</a:t>
            </a:r>
            <a:r>
              <a:rPr lang="en-US" sz="2400" b="1"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1. </a:t>
            </a:r>
            <a:r>
              <a:rPr lang="en-US" sz="2400" dirty="0" err="1" smtClean="0">
                <a:latin typeface="Times New Roman" panose="02020603050405020304" pitchFamily="18" charset="0"/>
                <a:cs typeface="Times New Roman" panose="02020603050405020304" pitchFamily="18" charset="0"/>
              </a:rPr>
              <a:t>Anilin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rất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ít</a:t>
            </a:r>
            <a:r>
              <a:rPr lang="en-US" sz="2400" dirty="0" smtClean="0">
                <a:latin typeface="Times New Roman" panose="02020603050405020304" pitchFamily="18" charset="0"/>
                <a:cs typeface="Times New Roman" panose="02020603050405020304" pitchFamily="18" charset="0"/>
              </a:rPr>
              <a:t> tan </a:t>
            </a:r>
            <a:r>
              <a:rPr lang="en-US" sz="2400" dirty="0" err="1" smtClean="0">
                <a:latin typeface="Times New Roman" panose="02020603050405020304" pitchFamily="18" charset="0"/>
                <a:cs typeface="Times New Roman" panose="02020603050405020304" pitchFamily="18" charset="0"/>
              </a:rPr>
              <a:t>trong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nước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tính </a:t>
            </a:r>
            <a:r>
              <a:rPr lang="en-US" sz="2400" dirty="0" err="1" smtClean="0">
                <a:latin typeface="Times New Roman" panose="02020603050405020304" pitchFamily="18" charset="0"/>
                <a:cs typeface="Times New Roman" panose="02020603050405020304" pitchFamily="18" charset="0"/>
              </a:rPr>
              <a:t>bazơ</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2. </a:t>
            </a:r>
            <a:r>
              <a:rPr lang="en-US" sz="2400" dirty="0" smtClean="0">
                <a:latin typeface="Times New Roman" panose="02020603050405020304" pitchFamily="18" charset="0"/>
                <a:cs typeface="Times New Roman" panose="02020603050405020304" pitchFamily="18" charset="0"/>
              </a:rPr>
              <a:t>Amin </a:t>
            </a:r>
            <a:r>
              <a:rPr lang="en-US" sz="2400" dirty="0" err="1" smtClean="0">
                <a:latin typeface="Times New Roman" panose="02020603050405020304" pitchFamily="18" charset="0"/>
                <a:cs typeface="Times New Roman" panose="02020603050405020304" pitchFamily="18" charset="0"/>
              </a:rPr>
              <a:t>béo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tính </a:t>
            </a:r>
            <a:r>
              <a:rPr lang="en-US" sz="2400" dirty="0" err="1" smtClean="0">
                <a:latin typeface="Times New Roman" panose="02020603050405020304" pitchFamily="18" charset="0"/>
                <a:cs typeface="Times New Roman" panose="02020603050405020304" pitchFamily="18" charset="0"/>
              </a:rPr>
              <a:t>bazơ</a:t>
            </a:r>
            <a:r>
              <a:rPr lang="en-US" sz="2400" dirty="0" smtClean="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3. </a:t>
            </a:r>
            <a:r>
              <a:rPr lang="en-US" sz="2400" dirty="0" smtClean="0">
                <a:latin typeface="Times New Roman" panose="02020603050405020304" pitchFamily="18" charset="0"/>
                <a:cs typeface="Times New Roman" panose="02020603050405020304" pitchFamily="18" charset="0"/>
              </a:rPr>
              <a:t>Amino </a:t>
            </a:r>
            <a:r>
              <a:rPr lang="en-US" sz="2400" dirty="0" err="1" smtClean="0">
                <a:latin typeface="Times New Roman" panose="02020603050405020304" pitchFamily="18" charset="0"/>
                <a:cs typeface="Times New Roman" panose="02020603050405020304" pitchFamily="18" charset="0"/>
              </a:rPr>
              <a:t>axit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1 </a:t>
            </a:r>
            <a:r>
              <a:rPr lang="en-US" sz="2400" dirty="0" err="1" smtClean="0">
                <a:latin typeface="Times New Roman" panose="02020603050405020304" pitchFamily="18" charset="0"/>
                <a:cs typeface="Times New Roman" panose="02020603050405020304" pitchFamily="18" charset="0"/>
              </a:rPr>
              <a:t>nhóm</a:t>
            </a:r>
            <a:r>
              <a:rPr lang="en-US" sz="2400" dirty="0" smtClean="0">
                <a:latin typeface="Times New Roman" panose="02020603050405020304" pitchFamily="18" charset="0"/>
                <a:cs typeface="Times New Roman" panose="02020603050405020304" pitchFamily="18" charset="0"/>
              </a:rPr>
              <a:t> –NH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1 </a:t>
            </a:r>
            <a:r>
              <a:rPr lang="en-US" sz="2400" dirty="0" err="1" smtClean="0">
                <a:latin typeface="Times New Roman" panose="02020603050405020304" pitchFamily="18" charset="0"/>
                <a:cs typeface="Times New Roman" panose="02020603050405020304" pitchFamily="18" charset="0"/>
              </a:rPr>
              <a:t>nhóm</a:t>
            </a:r>
            <a:r>
              <a:rPr lang="en-US" sz="2400" dirty="0" smtClean="0">
                <a:latin typeface="Times New Roman" panose="02020603050405020304" pitchFamily="18" charset="0"/>
                <a:cs typeface="Times New Roman" panose="02020603050405020304" pitchFamily="18" charset="0"/>
              </a:rPr>
              <a:t> –COOH </a:t>
            </a:r>
            <a:r>
              <a:rPr lang="en-US" sz="2400" dirty="0" err="1" smtClean="0">
                <a:latin typeface="Times New Roman" panose="02020603050405020304" pitchFamily="18" charset="0"/>
                <a:cs typeface="Times New Roman" panose="02020603050405020304" pitchFamily="18" charset="0"/>
              </a:rPr>
              <a:t>nên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dd</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trung</a:t>
            </a:r>
            <a:r>
              <a:rPr lang="en-US" sz="2400" dirty="0" smtClean="0">
                <a:latin typeface="Times New Roman" panose="02020603050405020304" pitchFamily="18" charset="0"/>
                <a:cs typeface="Times New Roman" panose="02020603050405020304" pitchFamily="18" charset="0"/>
              </a:rPr>
              <a:t> tính</a:t>
            </a:r>
          </a:p>
          <a:p>
            <a:r>
              <a:rPr lang="en-US" sz="2400" dirty="0" smtClean="0">
                <a:latin typeface="Times New Roman" panose="02020603050405020304" pitchFamily="18" charset="0"/>
                <a:cs typeface="Times New Roman" panose="02020603050405020304" pitchFamily="18" charset="0"/>
              </a:rPr>
              <a:t>4. </a:t>
            </a:r>
            <a:r>
              <a:rPr lang="en-US" sz="2400" dirty="0">
                <a:latin typeface="Times New Roman" panose="02020603050405020304" pitchFamily="18" charset="0"/>
                <a:cs typeface="Times New Roman" panose="02020603050405020304" pitchFamily="18" charset="0"/>
              </a:rPr>
              <a:t>Amino </a:t>
            </a:r>
            <a:r>
              <a:rPr lang="en-US" sz="2400" dirty="0" err="1">
                <a:latin typeface="Times New Roman" panose="02020603050405020304" pitchFamily="18" charset="0"/>
                <a:cs typeface="Times New Roman" panose="02020603050405020304" pitchFamily="18" charset="0"/>
              </a:rPr>
              <a:t>axit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–NH</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2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–COOH </a:t>
            </a:r>
            <a:r>
              <a:rPr lang="en-US" sz="2400" dirty="0" err="1">
                <a:latin typeface="Times New Roman" panose="02020603050405020304" pitchFamily="18" charset="0"/>
                <a:cs typeface="Times New Roman" panose="02020603050405020304" pitchFamily="18" charset="0"/>
              </a:rPr>
              <a:t>nên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dd</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tính </a:t>
            </a:r>
            <a:r>
              <a:rPr lang="en-US" sz="2400" dirty="0" err="1" smtClean="0">
                <a:latin typeface="Times New Roman" panose="02020603050405020304" pitchFamily="18" charset="0"/>
                <a:cs typeface="Times New Roman" panose="02020603050405020304" pitchFamily="18" charset="0"/>
              </a:rPr>
              <a:t>axit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3920219"/>
      </p:ext>
    </p:extLst>
  </p:cSld>
  <p:clrMapOvr>
    <a:masterClrMapping/>
  </p:clrMapOvr>
  <p:transition advClick="0">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24</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152400" y="602942"/>
            <a:ext cx="8839200" cy="3970318"/>
          </a:xfrm>
          <a:prstGeom prst="rect">
            <a:avLst/>
          </a:prstGeom>
          <a:noFill/>
          <a:ln w="9525">
            <a:noFill/>
            <a:miter lim="800000"/>
            <a:headEnd/>
            <a:tailEnd/>
          </a:ln>
        </p:spPr>
        <p:txBody>
          <a:bodyPr wrap="square">
            <a:spAutoFit/>
          </a:bodyPr>
          <a:lstStyle/>
          <a:p>
            <a:pPr lvl="0"/>
            <a:r>
              <a:rPr lang="en-US" sz="2800" b="1" dirty="0" err="1" smtClean="0">
                <a:solidFill>
                  <a:srgbClr val="002060"/>
                </a:solidFill>
                <a:latin typeface="Times New Roman" pitchFamily="18" charset="0"/>
                <a:cs typeface="Times New Roman" pitchFamily="18" charset="0"/>
              </a:rPr>
              <a:t>Bài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tập</a:t>
            </a:r>
            <a:r>
              <a:rPr lang="en-US" sz="2800" b="1" dirty="0" smtClean="0">
                <a:solidFill>
                  <a:srgbClr val="002060"/>
                </a:solidFill>
                <a:latin typeface="Times New Roman" pitchFamily="18" charset="0"/>
                <a:cs typeface="Times New Roman" pitchFamily="18" charset="0"/>
              </a:rPr>
              <a:t> 3: </a:t>
            </a:r>
            <a:r>
              <a:rPr lang="pt-BR" sz="2800" dirty="0">
                <a:latin typeface="Times New Roman" panose="02020603050405020304" pitchFamily="18" charset="0"/>
                <a:cs typeface="Times New Roman" panose="02020603050405020304" pitchFamily="18" charset="0"/>
              </a:rPr>
              <a:t>Trình bày phương pháp hóa học phân biệt dung dịch từng chất trong các nhóm sau</a:t>
            </a:r>
            <a:r>
              <a:rPr lang="pt-BR" sz="2800" dirty="0" smtClean="0">
                <a:latin typeface="Times New Roman" panose="02020603050405020304" pitchFamily="18" charset="0"/>
                <a:cs typeface="Times New Roman" panose="02020603050405020304" pitchFamily="18" charset="0"/>
              </a:rPr>
              <a:t>:</a:t>
            </a:r>
          </a:p>
          <a:p>
            <a:pPr lvl="0"/>
            <a:endParaRPr lang="en-US" sz="2800" dirty="0">
              <a:latin typeface="Times New Roman" panose="02020603050405020304" pitchFamily="18" charset="0"/>
              <a:cs typeface="Times New Roman" panose="02020603050405020304" pitchFamily="18" charset="0"/>
            </a:endParaRPr>
          </a:p>
          <a:p>
            <a:pPr marL="514350" indent="-514350">
              <a:buAutoNum type="alphaLcParenR"/>
            </a:pP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NCH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COOH</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COONa</a:t>
            </a:r>
          </a:p>
          <a:p>
            <a:endParaRPr lang="en-US" sz="2800" dirty="0">
              <a:latin typeface="Times New Roman" panose="02020603050405020304" pitchFamily="18" charset="0"/>
              <a:cs typeface="Times New Roman" panose="02020603050405020304" pitchFamily="18" charset="0"/>
            </a:endParaRPr>
          </a:p>
          <a:p>
            <a:r>
              <a:rPr lang="pt-BR" sz="2800" dirty="0">
                <a:latin typeface="Times New Roman" panose="02020603050405020304" pitchFamily="18" charset="0"/>
                <a:cs typeface="Times New Roman" panose="02020603050405020304" pitchFamily="18" charset="0"/>
              </a:rPr>
              <a:t>b) </a:t>
            </a:r>
            <a:r>
              <a:rPr lang="pt-BR" sz="2800" dirty="0" smtClean="0">
                <a:latin typeface="Times New Roman" panose="02020603050405020304" pitchFamily="18" charset="0"/>
                <a:cs typeface="Times New Roman" panose="02020603050405020304" pitchFamily="18" charset="0"/>
              </a:rPr>
              <a:t>C</a:t>
            </a:r>
            <a:r>
              <a:rPr lang="pt-BR" sz="2800" baseline="-25000" dirty="0" smtClean="0">
                <a:latin typeface="Times New Roman" panose="02020603050405020304" pitchFamily="18" charset="0"/>
                <a:cs typeface="Times New Roman" panose="02020603050405020304" pitchFamily="18" charset="0"/>
              </a:rPr>
              <a:t>6</a:t>
            </a:r>
            <a:r>
              <a:rPr lang="pt-BR" sz="2800" dirty="0" smtClean="0">
                <a:latin typeface="Times New Roman" panose="02020603050405020304" pitchFamily="18" charset="0"/>
                <a:cs typeface="Times New Roman" panose="02020603050405020304" pitchFamily="18" charset="0"/>
              </a:rPr>
              <a:t>H</a:t>
            </a:r>
            <a:r>
              <a:rPr lang="pt-BR" sz="2800" baseline="-25000" dirty="0" smtClean="0">
                <a:latin typeface="Times New Roman" panose="02020603050405020304" pitchFamily="18" charset="0"/>
                <a:cs typeface="Times New Roman" panose="02020603050405020304" pitchFamily="18" charset="0"/>
              </a:rPr>
              <a:t>5</a:t>
            </a:r>
            <a:r>
              <a:rPr lang="pt-BR" sz="2800" dirty="0" smtClean="0">
                <a:latin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CH(NH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)COOH</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(OH)CH(OH)CH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OH</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CHO</a:t>
            </a:r>
          </a:p>
          <a:p>
            <a:endParaRPr lang="pt-BR" sz="2800" dirty="0">
              <a:solidFill>
                <a:srgbClr val="002060"/>
              </a:solidFill>
              <a:latin typeface="Times New Roman" panose="02020603050405020304" pitchFamily="18" charset="0"/>
              <a:cs typeface="Times New Roman" panose="02020603050405020304" pitchFamily="18" charset="0"/>
            </a:endParaRPr>
          </a:p>
          <a:p>
            <a:r>
              <a:rPr lang="pt-BR" sz="2800" b="1" dirty="0" smtClean="0">
                <a:solidFill>
                  <a:srgbClr val="002060"/>
                </a:solidFill>
                <a:latin typeface="Times New Roman" panose="02020603050405020304" pitchFamily="18" charset="0"/>
                <a:cs typeface="Times New Roman" panose="02020603050405020304" pitchFamily="18" charset="0"/>
              </a:rPr>
              <a:t>Giải:</a:t>
            </a:r>
            <a:endParaRPr lang="en-US"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008712412"/>
      </p:ext>
    </p:extLst>
  </p:cSld>
  <p:clrMapOvr>
    <a:masterClrMapping/>
  </p:clrMapOvr>
  <p:transition advClick="0">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25</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304800" y="417493"/>
            <a:ext cx="8839200" cy="954107"/>
          </a:xfrm>
          <a:prstGeom prst="rect">
            <a:avLst/>
          </a:prstGeom>
          <a:noFill/>
          <a:ln w="9525">
            <a:noFill/>
            <a:miter lim="800000"/>
            <a:headEnd/>
            <a:tailEnd/>
          </a:ln>
        </p:spPr>
        <p:txBody>
          <a:bodyPr wrap="square">
            <a:spAutoFit/>
          </a:bodyPr>
          <a:lstStyle/>
          <a:p>
            <a:pPr marL="514350" indent="-514350">
              <a:buAutoNum type="alphaLcParenR"/>
            </a:pPr>
            <a:r>
              <a:rPr lang="pt-BR" sz="2800" dirty="0" smtClean="0">
                <a:latin typeface="Times New Roman" panose="02020603050405020304" pitchFamily="18" charset="0"/>
                <a:cs typeface="Times New Roman" panose="02020603050405020304" pitchFamily="18" charset="0"/>
              </a:rPr>
              <a:t>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NH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 ; 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NCH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COOH</a:t>
            </a:r>
            <a:r>
              <a:rPr lang="pt-BR" sz="2800" dirty="0">
                <a:latin typeface="Times New Roman" panose="02020603050405020304" pitchFamily="18" charset="0"/>
                <a:cs typeface="Times New Roman" panose="02020603050405020304" pitchFamily="18" charset="0"/>
              </a:rPr>
              <a:t> </a:t>
            </a:r>
            <a:r>
              <a:rPr lang="pt-BR" sz="2800" dirty="0" smtClean="0">
                <a:latin typeface="Times New Roman" panose="02020603050405020304" pitchFamily="18" charset="0"/>
                <a:cs typeface="Times New Roman" panose="02020603050405020304" pitchFamily="18" charset="0"/>
              </a:rPr>
              <a:t>; 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COONa</a:t>
            </a:r>
          </a:p>
          <a:p>
            <a:r>
              <a:rPr lang="pt-BR" sz="2800" b="1" dirty="0" smtClean="0">
                <a:solidFill>
                  <a:srgbClr val="002060"/>
                </a:solidFill>
                <a:latin typeface="Times New Roman" panose="02020603050405020304" pitchFamily="18" charset="0"/>
                <a:cs typeface="Times New Roman" panose="02020603050405020304" pitchFamily="18" charset="0"/>
              </a:rPr>
              <a:t>Giải:</a:t>
            </a:r>
            <a:endParaRPr lang="en-US" sz="2800" b="1" dirty="0">
              <a:solidFill>
                <a:srgbClr val="002060"/>
              </a:solidFill>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84420477"/>
              </p:ext>
            </p:extLst>
          </p:nvPr>
        </p:nvGraphicFramePr>
        <p:xfrm>
          <a:off x="67748" y="1435752"/>
          <a:ext cx="9000052" cy="2511408"/>
        </p:xfrm>
        <a:graphic>
          <a:graphicData uri="http://schemas.openxmlformats.org/drawingml/2006/table">
            <a:tbl>
              <a:tblPr firstRow="1" bandRow="1">
                <a:tableStyleId>{5940675A-B579-460E-94D1-54222C63F5DA}</a:tableStyleId>
              </a:tblPr>
              <a:tblGrid>
                <a:gridCol w="2780369">
                  <a:extLst>
                    <a:ext uri="{9D8B030D-6E8A-4147-A177-3AD203B41FA5}">
                      <a16:colId xmlns:a16="http://schemas.microsoft.com/office/drawing/2014/main" val="2737440981"/>
                    </a:ext>
                  </a:extLst>
                </a:gridCol>
                <a:gridCol w="1495283">
                  <a:extLst>
                    <a:ext uri="{9D8B030D-6E8A-4147-A177-3AD203B41FA5}">
                      <a16:colId xmlns:a16="http://schemas.microsoft.com/office/drawing/2014/main" val="4239201365"/>
                    </a:ext>
                  </a:extLst>
                </a:gridCol>
                <a:gridCol w="2819400">
                  <a:extLst>
                    <a:ext uri="{9D8B030D-6E8A-4147-A177-3AD203B41FA5}">
                      <a16:colId xmlns:a16="http://schemas.microsoft.com/office/drawing/2014/main" val="3970607133"/>
                    </a:ext>
                  </a:extLst>
                </a:gridCol>
                <a:gridCol w="1905000">
                  <a:extLst>
                    <a:ext uri="{9D8B030D-6E8A-4147-A177-3AD203B41FA5}">
                      <a16:colId xmlns:a16="http://schemas.microsoft.com/office/drawing/2014/main" val="3460192715"/>
                    </a:ext>
                  </a:extLst>
                </a:gridCol>
              </a:tblGrid>
              <a:tr h="775290">
                <a:tc>
                  <a:txBody>
                    <a:bodyPr/>
                    <a:lstStyle/>
                    <a:p>
                      <a:pPr algn="ctr"/>
                      <a:endParaRPr lang="en-US" sz="2200" dirty="0" smtClean="0">
                        <a:latin typeface="Times New Roman" panose="02020603050405020304" pitchFamily="18" charset="0"/>
                        <a:cs typeface="Times New Roman" panose="02020603050405020304" pitchFamily="18" charset="0"/>
                      </a:endParaRPr>
                    </a:p>
                    <a:p>
                      <a:pPr algn="ct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algn="ctr"/>
                      <a:r>
                        <a:rPr lang="pt-BR" sz="2400" dirty="0" smtClean="0">
                          <a:latin typeface="Times New Roman" panose="02020603050405020304" pitchFamily="18" charset="0"/>
                          <a:cs typeface="Times New Roman" panose="02020603050405020304" pitchFamily="18" charset="0"/>
                        </a:rPr>
                        <a:t>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NH</a:t>
                      </a:r>
                      <a:r>
                        <a:rPr lang="pt-BR" sz="2400" baseline="-25000" dirty="0" smtClean="0">
                          <a:latin typeface="Times New Roman" panose="02020603050405020304" pitchFamily="18" charset="0"/>
                          <a:cs typeface="Times New Roman" panose="02020603050405020304" pitchFamily="18" charset="0"/>
                        </a:rPr>
                        <a:t>2 </a:t>
                      </a:r>
                      <a:r>
                        <a:rPr lang="pt-BR" sz="2400" baseline="0" dirty="0" smtClean="0">
                          <a:latin typeface="Times New Roman" panose="02020603050405020304" pitchFamily="18" charset="0"/>
                          <a:cs typeface="Times New Roman" panose="02020603050405020304" pitchFamily="18" charset="0"/>
                        </a:rPr>
                        <a:t> </a:t>
                      </a:r>
                    </a:p>
                    <a:p>
                      <a:pPr algn="ctr"/>
                      <a:r>
                        <a:rPr lang="pt-BR" sz="2400" baseline="0" dirty="0" smtClean="0">
                          <a:latin typeface="Times New Roman" panose="02020603050405020304" pitchFamily="18" charset="0"/>
                          <a:cs typeface="Times New Roman" panose="02020603050405020304" pitchFamily="18" charset="0"/>
                        </a:rPr>
                        <a:t>(1)</a:t>
                      </a:r>
                      <a:endParaRPr lang="en-US" sz="2200" dirty="0">
                        <a:latin typeface="Times New Roman" panose="02020603050405020304" pitchFamily="18" charset="0"/>
                        <a:cs typeface="Times New Roman" panose="02020603050405020304" pitchFamily="18" charset="0"/>
                      </a:endParaRPr>
                    </a:p>
                  </a:txBody>
                  <a:tcPr marL="122274" marR="122274" marT="61137" marB="61137">
                    <a:lnB w="12700" cap="flat" cmpd="sng" algn="ctr">
                      <a:solidFill>
                        <a:schemeClr val="tx1"/>
                      </a:solidFill>
                      <a:prstDash val="solid"/>
                      <a:round/>
                      <a:headEnd type="none" w="med" len="med"/>
                      <a:tailEnd type="none" w="med" len="med"/>
                    </a:lnB>
                  </a:tcPr>
                </a:tc>
                <a:tc>
                  <a:txBody>
                    <a:bodyPr/>
                    <a:lstStyle/>
                    <a:p>
                      <a:pPr algn="ctr"/>
                      <a:r>
                        <a:rPr lang="pt-BR" sz="2400" dirty="0" smtClean="0">
                          <a:latin typeface="Times New Roman" panose="02020603050405020304" pitchFamily="18" charset="0"/>
                          <a:cs typeface="Times New Roman" panose="02020603050405020304" pitchFamily="18" charset="0"/>
                        </a:rPr>
                        <a:t>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NCH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COOH</a:t>
                      </a:r>
                    </a:p>
                    <a:p>
                      <a:pPr algn="ctr"/>
                      <a:r>
                        <a:rPr lang="pt-BR" sz="2400" dirty="0" smtClean="0">
                          <a:latin typeface="Times New Roman" panose="02020603050405020304" pitchFamily="18" charset="0"/>
                          <a:cs typeface="Times New Roman" panose="02020603050405020304" pitchFamily="18" charset="0"/>
                        </a:rPr>
                        <a:t>(2)</a:t>
                      </a:r>
                      <a:endParaRPr lang="en-US" sz="2200" dirty="0">
                        <a:latin typeface="Times New Roman" panose="02020603050405020304" pitchFamily="18" charset="0"/>
                        <a:cs typeface="Times New Roman" panose="02020603050405020304" pitchFamily="18" charset="0"/>
                      </a:endParaRPr>
                    </a:p>
                  </a:txBody>
                  <a:tcPr marL="122274" marR="122274" marT="61137" marB="61137">
                    <a:lnB w="12700" cap="flat" cmpd="sng" algn="ctr">
                      <a:solidFill>
                        <a:schemeClr val="tx1"/>
                      </a:solidFill>
                      <a:prstDash val="solid"/>
                      <a:round/>
                      <a:headEnd type="none" w="med" len="med"/>
                      <a:tailEnd type="none" w="med" len="med"/>
                    </a:lnB>
                  </a:tcPr>
                </a:tc>
                <a:tc>
                  <a:txBody>
                    <a:bodyPr/>
                    <a:lstStyle/>
                    <a:p>
                      <a:pPr marL="0" indent="0">
                        <a:buNone/>
                      </a:pPr>
                      <a:r>
                        <a:rPr lang="pt-BR" sz="2400" dirty="0" smtClean="0">
                          <a:latin typeface="Times New Roman" panose="02020603050405020304" pitchFamily="18" charset="0"/>
                          <a:cs typeface="Times New Roman" panose="02020603050405020304" pitchFamily="18" charset="0"/>
                        </a:rPr>
                        <a:t>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COONa</a:t>
                      </a:r>
                    </a:p>
                    <a:p>
                      <a:pPr marL="0" indent="0" algn="ctr">
                        <a:buNone/>
                      </a:pPr>
                      <a:r>
                        <a:rPr lang="pt-BR" sz="2400" dirty="0" smtClean="0">
                          <a:latin typeface="Times New Roman" panose="02020603050405020304" pitchFamily="18" charset="0"/>
                          <a:cs typeface="Times New Roman" panose="02020603050405020304" pitchFamily="18" charset="0"/>
                        </a:rPr>
                        <a:t>(3)</a:t>
                      </a:r>
                    </a:p>
                  </a:txBody>
                  <a:tcPr marL="122274" marR="122274" marT="61137" marB="61137"/>
                </a:tc>
                <a:extLst>
                  <a:ext uri="{0D108BD9-81ED-4DB2-BD59-A6C34878D82A}">
                    <a16:rowId xmlns:a16="http://schemas.microsoft.com/office/drawing/2014/main" val="162576627"/>
                  </a:ext>
                </a:extLst>
              </a:tr>
              <a:tr h="864780">
                <a:tc>
                  <a:txBody>
                    <a:bodyPr/>
                    <a:lstStyle/>
                    <a:p>
                      <a:r>
                        <a:rPr lang="en-US" sz="2200" dirty="0" err="1" smtClean="0">
                          <a:latin typeface="Times New Roman" panose="02020603050405020304" pitchFamily="18" charset="0"/>
                          <a:cs typeface="Times New Roman" panose="02020603050405020304" pitchFamily="18" charset="0"/>
                        </a:rPr>
                        <a:t>Quỳ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tím</a:t>
                      </a: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r>
                        <a:rPr lang="en-US" sz="2200" dirty="0" err="1" smtClean="0">
                          <a:latin typeface="Times New Roman" panose="02020603050405020304" pitchFamily="18" charset="0"/>
                          <a:cs typeface="Times New Roman" panose="02020603050405020304" pitchFamily="18" charset="0"/>
                        </a:rPr>
                        <a:t>màu</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xanh</a:t>
                      </a:r>
                      <a:endParaRPr lang="en-US" sz="2200" dirty="0">
                        <a:latin typeface="Times New Roman" panose="02020603050405020304" pitchFamily="18" charset="0"/>
                        <a:cs typeface="Times New Roman" panose="02020603050405020304" pitchFamily="18" charset="0"/>
                      </a:endParaRPr>
                    </a:p>
                  </a:txBody>
                  <a:tcPr marL="122274" marR="122274" marT="61137" marB="61137">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đổi</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màu</a:t>
                      </a:r>
                      <a:endParaRPr lang="en-US" sz="2200" baseline="0" dirty="0" smtClean="0">
                        <a:latin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aseline="0" dirty="0" smtClean="0">
                          <a:latin typeface="Times New Roman" panose="02020603050405020304" pitchFamily="18" charset="0"/>
                          <a:cs typeface="Times New Roman" panose="02020603050405020304" pitchFamily="18" charset="0"/>
                        </a:rPr>
                        <a:t>(nhận </a:t>
                      </a:r>
                      <a:r>
                        <a:rPr lang="en-US" sz="2200" baseline="0" dirty="0" err="1" smtClean="0">
                          <a:latin typeface="Times New Roman" panose="02020603050405020304" pitchFamily="18" charset="0"/>
                          <a:cs typeface="Times New Roman" panose="02020603050405020304" pitchFamily="18" charset="0"/>
                        </a:rPr>
                        <a:t>biết</a:t>
                      </a:r>
                      <a:r>
                        <a:rPr lang="en-US" sz="2200" baseline="0" dirty="0" smtClean="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marL="122274" marR="122274" marT="61137" marB="61137">
                    <a:lnT w="12700" cap="flat" cmpd="sng" algn="ctr">
                      <a:solidFill>
                        <a:schemeClr val="tx1"/>
                      </a:solidFill>
                      <a:prstDash val="solid"/>
                      <a:round/>
                      <a:headEnd type="none" w="med" len="med"/>
                      <a:tailEnd type="none" w="med" len="med"/>
                    </a:lnT>
                  </a:tcPr>
                </a:tc>
                <a:tc>
                  <a:txBody>
                    <a:bodyPr/>
                    <a:lstStyle/>
                    <a:p>
                      <a:r>
                        <a:rPr lang="en-US" sz="2200" dirty="0" err="1" smtClean="0">
                          <a:latin typeface="Times New Roman" panose="02020603050405020304" pitchFamily="18" charset="0"/>
                          <a:cs typeface="Times New Roman" panose="02020603050405020304" pitchFamily="18" charset="0"/>
                        </a:rPr>
                        <a:t>màu</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xanh</a:t>
                      </a:r>
                      <a:endParaRPr lang="en-US" sz="2200" dirty="0">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1602551693"/>
                  </a:ext>
                </a:extLst>
              </a:tr>
              <a:tr h="775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Dd</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HCl</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r>
                        <a:rPr lang="en-US" sz="2200" dirty="0" err="1" smtClean="0">
                          <a:latin typeface="Times New Roman" panose="02020603050405020304" pitchFamily="18" charset="0"/>
                          <a:cs typeface="Times New Roman" panose="02020603050405020304" pitchFamily="18" charset="0"/>
                        </a:rPr>
                        <a:t>Khói</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trắng</a:t>
                      </a: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endParaRPr lang="en-US" sz="2200" dirty="0">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754195977"/>
                  </a:ext>
                </a:extLst>
              </a:tr>
            </a:tbl>
          </a:graphicData>
        </a:graphic>
      </p:graphicFrame>
      <p:grpSp>
        <p:nvGrpSpPr>
          <p:cNvPr id="10" name="Group 9"/>
          <p:cNvGrpSpPr/>
          <p:nvPr/>
        </p:nvGrpSpPr>
        <p:grpSpPr>
          <a:xfrm>
            <a:off x="67748" y="1400458"/>
            <a:ext cx="2904052" cy="885542"/>
            <a:chOff x="67748" y="2297668"/>
            <a:chExt cx="2904052" cy="885542"/>
          </a:xfrm>
        </p:grpSpPr>
        <p:cxnSp>
          <p:nvCxnSpPr>
            <p:cNvPr id="11" name="Straight Connector 10"/>
            <p:cNvCxnSpPr/>
            <p:nvPr/>
          </p:nvCxnSpPr>
          <p:spPr>
            <a:xfrm>
              <a:off x="67748" y="2332962"/>
              <a:ext cx="2810570" cy="850248"/>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95400" y="2297668"/>
              <a:ext cx="1676400" cy="430887"/>
            </a:xfrm>
            <a:prstGeom prst="rect">
              <a:avLst/>
            </a:prstGeom>
            <a:noFill/>
          </p:spPr>
          <p:txBody>
            <a:bodyPr wrap="square" rtlCol="0">
              <a:spAutoFit/>
            </a:bodyPr>
            <a:lstStyle/>
            <a:p>
              <a:r>
                <a:rPr lang="en-US" sz="2200" dirty="0" err="1" smtClean="0">
                  <a:latin typeface="Times New Roman" panose="02020603050405020304" pitchFamily="18" charset="0"/>
                  <a:cs typeface="Times New Roman" panose="02020603050405020304" pitchFamily="18" charset="0"/>
                </a:rPr>
                <a:t>Chất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cần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tìm</a:t>
              </a:r>
              <a:endParaRPr lang="en-US" sz="22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104693" y="2667000"/>
              <a:ext cx="1582918" cy="430887"/>
            </a:xfrm>
            <a:prstGeom prst="rect">
              <a:avLst/>
            </a:prstGeom>
            <a:noFill/>
          </p:spPr>
          <p:txBody>
            <a:bodyPr wrap="square" rtlCol="0">
              <a:spAutoFit/>
            </a:bodyPr>
            <a:lstStyle/>
            <a:p>
              <a:r>
                <a:rPr lang="en-US" sz="2200" dirty="0" err="1" smtClean="0">
                  <a:latin typeface="Times New Roman" panose="02020603050405020304" pitchFamily="18" charset="0"/>
                  <a:cs typeface="Times New Roman" panose="02020603050405020304" pitchFamily="18" charset="0"/>
                </a:rPr>
                <a:t>Thuốc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thử</a:t>
              </a:r>
              <a:endParaRPr lang="en-US" sz="2200" dirty="0">
                <a:latin typeface="Times New Roman" panose="02020603050405020304" pitchFamily="18" charset="0"/>
                <a:cs typeface="Times New Roman" panose="02020603050405020304" pitchFamily="18" charset="0"/>
              </a:endParaRPr>
            </a:p>
          </p:txBody>
        </p:sp>
      </p:grpSp>
      <p:sp>
        <p:nvSpPr>
          <p:cNvPr id="2" name="TextBox 1"/>
          <p:cNvSpPr txBox="1"/>
          <p:nvPr/>
        </p:nvSpPr>
        <p:spPr>
          <a:xfrm>
            <a:off x="40037" y="4050268"/>
            <a:ext cx="8963106" cy="1938992"/>
          </a:xfrm>
          <a:prstGeom prst="rect">
            <a:avLst/>
          </a:prstGeom>
          <a:noFill/>
        </p:spPr>
        <p:txBody>
          <a:bodyPr wrap="square" rtlCol="0">
            <a:spAutoFit/>
          </a:bodyPr>
          <a:lstStyle/>
          <a:p>
            <a:r>
              <a:rPr lang="en-US" sz="2400" dirty="0" err="1" smtClean="0">
                <a:latin typeface="Times New Roman" panose="02020603050405020304" pitchFamily="18" charset="0"/>
                <a:cs typeface="Times New Roman" panose="02020603050405020304" pitchFamily="18" charset="0"/>
              </a:rPr>
              <a:t>Giải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thích</a:t>
            </a:r>
            <a:r>
              <a:rPr lang="en-US" sz="2400" dirty="0" smtClean="0">
                <a:latin typeface="Times New Roman" panose="02020603050405020304" pitchFamily="18" charset="0"/>
                <a:cs typeface="Times New Roman" panose="02020603050405020304" pitchFamily="18" charset="0"/>
              </a:rPr>
              <a:t>:</a:t>
            </a:r>
          </a:p>
          <a:p>
            <a:r>
              <a:rPr lang="en-US" altLang="en-US" sz="2400" dirty="0">
                <a:latin typeface="Times New Roman" panose="02020603050405020304" pitchFamily="18" charset="0"/>
                <a:cs typeface="Times New Roman" panose="02020603050405020304" pitchFamily="18" charset="0"/>
              </a:rPr>
              <a:t>CH</a:t>
            </a:r>
            <a:r>
              <a:rPr lang="en-US" altLang="en-US" sz="2400" baseline="-25000" dirty="0">
                <a:latin typeface="Times New Roman" panose="02020603050405020304" pitchFamily="18" charset="0"/>
                <a:cs typeface="Times New Roman" panose="02020603050405020304" pitchFamily="18" charset="0"/>
              </a:rPr>
              <a:t>3</a:t>
            </a:r>
            <a:r>
              <a:rPr lang="en-US" altLang="en-US" sz="2400" dirty="0">
                <a:latin typeface="Times New Roman" panose="02020603050405020304" pitchFamily="18" charset="0"/>
                <a:cs typeface="Times New Roman" panose="02020603050405020304" pitchFamily="18" charset="0"/>
              </a:rPr>
              <a:t>NH</a:t>
            </a:r>
            <a:r>
              <a:rPr lang="en-US" altLang="en-US" sz="2400" baseline="-25000" dirty="0">
                <a:latin typeface="Times New Roman" panose="02020603050405020304" pitchFamily="18" charset="0"/>
                <a:cs typeface="Times New Roman" panose="02020603050405020304" pitchFamily="18" charset="0"/>
              </a:rPr>
              <a:t>2</a:t>
            </a:r>
            <a:r>
              <a:rPr lang="en-US" altLang="en-US" sz="2400" dirty="0">
                <a:latin typeface="Times New Roman" panose="02020603050405020304" pitchFamily="18" charset="0"/>
                <a:cs typeface="Times New Roman" panose="02020603050405020304" pitchFamily="18" charset="0"/>
              </a:rPr>
              <a:t> + H</a:t>
            </a:r>
            <a:r>
              <a:rPr lang="en-US" altLang="en-US" sz="2400" baseline="-25000" dirty="0">
                <a:latin typeface="Times New Roman" panose="02020603050405020304" pitchFamily="18" charset="0"/>
                <a:cs typeface="Times New Roman" panose="02020603050405020304" pitchFamily="18" charset="0"/>
              </a:rPr>
              <a:t>2</a:t>
            </a:r>
            <a:r>
              <a:rPr lang="en-US" altLang="en-US" sz="2400" dirty="0">
                <a:latin typeface="Times New Roman" panose="02020603050405020304" pitchFamily="18" charset="0"/>
                <a:cs typeface="Times New Roman" panose="02020603050405020304" pitchFamily="18" charset="0"/>
              </a:rPr>
              <a:t>O </a:t>
            </a:r>
            <a:r>
              <a:rPr lang="en-US" altLang="en-US" sz="2400" dirty="0">
                <a:latin typeface="Times New Roman" panose="02020603050405020304" pitchFamily="18" charset="0"/>
                <a:cs typeface="Times New Roman" panose="02020603050405020304" pitchFamily="18" charset="0"/>
                <a:sym typeface="Wingdings 3" panose="05040102010807070707" pitchFamily="18" charset="2"/>
              </a:rPr>
              <a:t></a:t>
            </a:r>
            <a:r>
              <a:rPr lang="en-US" altLang="en-US" sz="2400" dirty="0">
                <a:latin typeface="Times New Roman" panose="02020603050405020304" pitchFamily="18" charset="0"/>
                <a:cs typeface="Times New Roman" panose="02020603050405020304" pitchFamily="18" charset="0"/>
              </a:rPr>
              <a:t> [CH</a:t>
            </a:r>
            <a:r>
              <a:rPr lang="en-US" altLang="en-US" sz="2400" baseline="-25000" dirty="0">
                <a:latin typeface="Times New Roman" panose="02020603050405020304" pitchFamily="18" charset="0"/>
                <a:cs typeface="Times New Roman" panose="02020603050405020304" pitchFamily="18" charset="0"/>
              </a:rPr>
              <a:t>3</a:t>
            </a:r>
            <a:r>
              <a:rPr lang="en-US" altLang="en-US" sz="2400" dirty="0">
                <a:latin typeface="Times New Roman" panose="02020603050405020304" pitchFamily="18" charset="0"/>
                <a:cs typeface="Times New Roman" panose="02020603050405020304" pitchFamily="18" charset="0"/>
              </a:rPr>
              <a:t>NH</a:t>
            </a:r>
            <a:r>
              <a:rPr lang="en-US" altLang="en-US" sz="2400" baseline="-25000" dirty="0">
                <a:latin typeface="Times New Roman" panose="02020603050405020304" pitchFamily="18" charset="0"/>
                <a:cs typeface="Times New Roman" panose="02020603050405020304" pitchFamily="18" charset="0"/>
              </a:rPr>
              <a:t>3</a:t>
            </a:r>
            <a:r>
              <a:rPr lang="en-US" altLang="en-US" sz="2400" dirty="0">
                <a:latin typeface="Times New Roman" panose="02020603050405020304" pitchFamily="18" charset="0"/>
                <a:cs typeface="Times New Roman" panose="02020603050405020304" pitchFamily="18" charset="0"/>
              </a:rPr>
              <a:t>]</a:t>
            </a:r>
            <a:r>
              <a:rPr lang="en-US" altLang="en-US" sz="2400" baseline="30000" dirty="0">
                <a:latin typeface="Times New Roman" panose="02020603050405020304" pitchFamily="18" charset="0"/>
                <a:cs typeface="Times New Roman" panose="02020603050405020304" pitchFamily="18" charset="0"/>
              </a:rPr>
              <a:t>+</a:t>
            </a:r>
            <a:r>
              <a:rPr lang="en-US" altLang="en-US" sz="2400" dirty="0">
                <a:latin typeface="Times New Roman" panose="02020603050405020304" pitchFamily="18" charset="0"/>
                <a:cs typeface="Times New Roman" panose="02020603050405020304" pitchFamily="18" charset="0"/>
              </a:rPr>
              <a:t> + OH </a:t>
            </a:r>
            <a:r>
              <a:rPr lang="en-US" altLang="en-US" sz="2400" baseline="30000" dirty="0">
                <a:latin typeface="Times New Roman" panose="02020603050405020304" pitchFamily="18" charset="0"/>
                <a:cs typeface="Times New Roman" panose="02020603050405020304" pitchFamily="18" charset="0"/>
              </a:rPr>
              <a:t>– </a:t>
            </a:r>
            <a:endParaRPr lang="en-US" altLang="en-US" sz="2400" dirty="0">
              <a:latin typeface="Times New Roman" panose="02020603050405020304" pitchFamily="18" charset="0"/>
              <a:cs typeface="Times New Roman" panose="02020603050405020304" pitchFamily="18" charset="0"/>
            </a:endParaRPr>
          </a:p>
          <a:p>
            <a:r>
              <a:rPr lang="en-US" altLang="en-US" sz="2400" dirty="0" smtClean="0">
                <a:latin typeface="Times New Roman" panose="02020603050405020304" pitchFamily="18" charset="0"/>
                <a:cs typeface="Times New Roman" panose="02020603050405020304" pitchFamily="18" charset="0"/>
              </a:rPr>
              <a:t>CH</a:t>
            </a:r>
            <a:r>
              <a:rPr lang="en-US" altLang="en-US" sz="2400" baseline="-25000" dirty="0" smtClean="0">
                <a:latin typeface="Times New Roman" panose="02020603050405020304" pitchFamily="18" charset="0"/>
                <a:cs typeface="Times New Roman" panose="02020603050405020304" pitchFamily="18" charset="0"/>
              </a:rPr>
              <a:t>3</a:t>
            </a:r>
            <a:r>
              <a:rPr lang="en-US" altLang="en-US" sz="2400" dirty="0" smtClean="0">
                <a:latin typeface="Times New Roman" panose="02020603050405020304" pitchFamily="18" charset="0"/>
                <a:cs typeface="Times New Roman" panose="02020603050405020304" pitchFamily="18" charset="0"/>
              </a:rPr>
              <a:t>COO</a:t>
            </a:r>
            <a:r>
              <a:rPr lang="en-US" altLang="en-US" sz="2400" baseline="30000" dirty="0">
                <a:latin typeface="Times New Roman" panose="02020603050405020304" pitchFamily="18" charset="0"/>
                <a:cs typeface="Times New Roman" panose="02020603050405020304" pitchFamily="18" charset="0"/>
              </a:rPr>
              <a:t> </a:t>
            </a:r>
            <a:r>
              <a:rPr lang="en-US" altLang="en-US" sz="2400" baseline="30000" dirty="0" smtClean="0">
                <a:latin typeface="Times New Roman" panose="02020603050405020304" pitchFamily="18" charset="0"/>
                <a:cs typeface="Times New Roman" panose="02020603050405020304" pitchFamily="18" charset="0"/>
              </a:rPr>
              <a:t>–</a:t>
            </a:r>
            <a:r>
              <a:rPr lang="en-US" altLang="en-US" sz="2400" dirty="0" smtClean="0">
                <a:latin typeface="Times New Roman" panose="02020603050405020304" pitchFamily="18" charset="0"/>
                <a:cs typeface="Times New Roman" panose="02020603050405020304" pitchFamily="18" charset="0"/>
              </a:rPr>
              <a:t> </a:t>
            </a:r>
            <a:r>
              <a:rPr lang="en-US" altLang="en-US" sz="2400" baseline="30000" dirty="0" smtClean="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 H</a:t>
            </a:r>
            <a:r>
              <a:rPr lang="en-US" altLang="en-US" sz="2400" baseline="-25000" dirty="0" smtClean="0">
                <a:latin typeface="Times New Roman" panose="02020603050405020304" pitchFamily="18" charset="0"/>
                <a:cs typeface="Times New Roman" panose="02020603050405020304" pitchFamily="18" charset="0"/>
              </a:rPr>
              <a:t>2</a:t>
            </a:r>
            <a:r>
              <a:rPr lang="en-US" altLang="en-US" sz="2400" dirty="0" smtClean="0">
                <a:latin typeface="Times New Roman" panose="02020603050405020304" pitchFamily="18" charset="0"/>
                <a:cs typeface="Times New Roman" panose="02020603050405020304" pitchFamily="18" charset="0"/>
              </a:rPr>
              <a:t>O </a:t>
            </a:r>
            <a:r>
              <a:rPr lang="en-US" altLang="en-US" sz="2400" dirty="0" smtClean="0">
                <a:latin typeface="Times New Roman" panose="02020603050405020304" pitchFamily="18" charset="0"/>
                <a:cs typeface="Times New Roman" panose="02020603050405020304" pitchFamily="18" charset="0"/>
                <a:sym typeface="Wingdings 3" panose="05040102010807070707" pitchFamily="18" charset="2"/>
              </a:rPr>
              <a:t> </a:t>
            </a:r>
            <a:r>
              <a:rPr lang="en-US" altLang="en-US" sz="2400" dirty="0" smtClean="0">
                <a:latin typeface="Times New Roman" panose="02020603050405020304" pitchFamily="18" charset="0"/>
                <a:cs typeface="Times New Roman" panose="02020603050405020304" pitchFamily="18" charset="0"/>
              </a:rPr>
              <a:t>CH</a:t>
            </a:r>
            <a:r>
              <a:rPr lang="en-US" altLang="en-US" sz="2400" baseline="-25000" dirty="0" smtClean="0">
                <a:latin typeface="Times New Roman" panose="02020603050405020304" pitchFamily="18" charset="0"/>
                <a:cs typeface="Times New Roman" panose="02020603050405020304" pitchFamily="18" charset="0"/>
              </a:rPr>
              <a:t>3</a:t>
            </a:r>
            <a:r>
              <a:rPr lang="en-US" altLang="en-US" sz="2400" dirty="0" smtClean="0">
                <a:latin typeface="Times New Roman" panose="02020603050405020304" pitchFamily="18" charset="0"/>
                <a:cs typeface="Times New Roman" panose="02020603050405020304" pitchFamily="18" charset="0"/>
              </a:rPr>
              <a:t>COOH + </a:t>
            </a:r>
            <a:r>
              <a:rPr lang="en-US" altLang="en-US" sz="2400" dirty="0">
                <a:latin typeface="Times New Roman" panose="02020603050405020304" pitchFamily="18" charset="0"/>
                <a:cs typeface="Times New Roman" panose="02020603050405020304" pitchFamily="18" charset="0"/>
              </a:rPr>
              <a:t>OH </a:t>
            </a:r>
            <a:r>
              <a:rPr lang="en-US" altLang="en-US" sz="2400" baseline="30000" dirty="0">
                <a:latin typeface="Times New Roman" panose="02020603050405020304" pitchFamily="18" charset="0"/>
                <a:cs typeface="Times New Roman" panose="02020603050405020304" pitchFamily="18" charset="0"/>
              </a:rPr>
              <a:t>– </a:t>
            </a:r>
            <a:endParaRPr lang="en-US" altLang="en-US" sz="2400"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Dùng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đũa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thủy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nhúng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dd</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HCl</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đậm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đặc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đặt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miệng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nghiệm</a:t>
            </a:r>
            <a:r>
              <a:rPr lang="en-US" sz="2400" dirty="0" smtClean="0">
                <a:latin typeface="Times New Roman" panose="02020603050405020304" pitchFamily="18" charset="0"/>
                <a:cs typeface="Times New Roman" panose="02020603050405020304" pitchFamily="18" charset="0"/>
              </a:rPr>
              <a:t> (1)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(3). </a:t>
            </a:r>
            <a:r>
              <a:rPr lang="en-US" sz="2400" dirty="0" err="1" smtClean="0">
                <a:latin typeface="Times New Roman" panose="02020603050405020304" pitchFamily="18" charset="0"/>
                <a:cs typeface="Times New Roman" panose="02020603050405020304" pitchFamily="18" charset="0"/>
              </a:rPr>
              <a:t>Xung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quanh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đũa</a:t>
            </a:r>
            <a:r>
              <a:rPr lang="en-US" sz="2400" dirty="0" smtClean="0">
                <a:latin typeface="Times New Roman" panose="02020603050405020304" pitchFamily="18" charset="0"/>
                <a:cs typeface="Times New Roman" panose="02020603050405020304" pitchFamily="18" charset="0"/>
              </a:rPr>
              <a:t> bay </a:t>
            </a:r>
            <a:r>
              <a:rPr lang="en-US" sz="2400" dirty="0" err="1" smtClean="0">
                <a:latin typeface="Times New Roman" panose="02020603050405020304" pitchFamily="18" charset="0"/>
                <a:cs typeface="Times New Roman" panose="02020603050405020304" pitchFamily="18" charset="0"/>
              </a:rPr>
              <a:t>lên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khói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trắng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(1).</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04891"/>
      </p:ext>
    </p:extLst>
  </p:cSld>
  <p:clrMapOvr>
    <a:masterClrMapping/>
  </p:clrMapOvr>
  <p:transition advClick="0">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26</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152400" y="381000"/>
            <a:ext cx="9144000" cy="1569660"/>
          </a:xfrm>
          <a:prstGeom prst="rect">
            <a:avLst/>
          </a:prstGeom>
          <a:noFill/>
          <a:ln w="9525">
            <a:noFill/>
            <a:miter lim="800000"/>
            <a:headEnd/>
            <a:tailEnd/>
          </a:ln>
        </p:spPr>
        <p:txBody>
          <a:bodyPr wrap="square">
            <a:spAutoFit/>
          </a:bodyPr>
          <a:lstStyle/>
          <a:p>
            <a:pPr lvl="0"/>
            <a:r>
              <a:rPr lang="en-US" sz="2400" b="1" dirty="0" err="1" smtClean="0">
                <a:solidFill>
                  <a:srgbClr val="002060"/>
                </a:solidFill>
                <a:latin typeface="Times New Roman" pitchFamily="18" charset="0"/>
                <a:cs typeface="Times New Roman" pitchFamily="18" charset="0"/>
              </a:rPr>
              <a:t>Bài</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tập</a:t>
            </a:r>
            <a:r>
              <a:rPr lang="en-US" sz="2400" b="1" dirty="0" smtClean="0">
                <a:solidFill>
                  <a:srgbClr val="002060"/>
                </a:solidFill>
                <a:latin typeface="Times New Roman" pitchFamily="18" charset="0"/>
                <a:cs typeface="Times New Roman" pitchFamily="18" charset="0"/>
              </a:rPr>
              <a:t> 3: </a:t>
            </a:r>
            <a:r>
              <a:rPr lang="pt-BR" sz="2400" dirty="0">
                <a:latin typeface="Times New Roman" panose="02020603050405020304" pitchFamily="18" charset="0"/>
                <a:cs typeface="Times New Roman" panose="02020603050405020304" pitchFamily="18" charset="0"/>
              </a:rPr>
              <a:t>Trình bày phương pháp hóa học phân biệt dung dịch từng chất trong các nhóm sau</a:t>
            </a:r>
            <a:r>
              <a:rPr lang="pt-BR" sz="2400" dirty="0" smtClean="0">
                <a:latin typeface="Times New Roman" panose="02020603050405020304" pitchFamily="18" charset="0"/>
                <a:cs typeface="Times New Roman" panose="02020603050405020304" pitchFamily="18" charset="0"/>
              </a:rPr>
              <a:t>: </a:t>
            </a:r>
          </a:p>
          <a:p>
            <a:r>
              <a:rPr lang="pt-BR" sz="2400" dirty="0" smtClean="0">
                <a:latin typeface="Times New Roman" panose="02020603050405020304" pitchFamily="18" charset="0"/>
                <a:cs typeface="Times New Roman" panose="02020603050405020304" pitchFamily="18" charset="0"/>
              </a:rPr>
              <a:t>b</a:t>
            </a:r>
            <a:r>
              <a:rPr lang="pt-BR" sz="2400" dirty="0">
                <a:latin typeface="Times New Roman" panose="02020603050405020304" pitchFamily="18" charset="0"/>
                <a:cs typeface="Times New Roman" panose="02020603050405020304" pitchFamily="18" charset="0"/>
              </a:rPr>
              <a:t>) (1) </a:t>
            </a:r>
            <a:r>
              <a:rPr lang="pt-BR" sz="2400" dirty="0" smtClean="0">
                <a:latin typeface="Times New Roman" panose="02020603050405020304" pitchFamily="18" charset="0"/>
                <a:cs typeface="Times New Roman" panose="02020603050405020304" pitchFamily="18" charset="0"/>
              </a:rPr>
              <a:t>C</a:t>
            </a:r>
            <a:r>
              <a:rPr lang="pt-BR" sz="2400" baseline="-25000" dirty="0" smtClean="0">
                <a:latin typeface="Times New Roman" panose="02020603050405020304" pitchFamily="18" charset="0"/>
                <a:cs typeface="Times New Roman" panose="02020603050405020304" pitchFamily="18" charset="0"/>
              </a:rPr>
              <a:t>6</a:t>
            </a:r>
            <a:r>
              <a:rPr lang="pt-BR" sz="2400" dirty="0" smtClean="0">
                <a:latin typeface="Times New Roman" panose="02020603050405020304" pitchFamily="18" charset="0"/>
                <a:cs typeface="Times New Roman" panose="02020603050405020304" pitchFamily="18" charset="0"/>
              </a:rPr>
              <a:t>H</a:t>
            </a:r>
            <a:r>
              <a:rPr lang="pt-BR" sz="2400" baseline="-25000" dirty="0" smtClean="0">
                <a:latin typeface="Times New Roman" panose="02020603050405020304" pitchFamily="18" charset="0"/>
                <a:cs typeface="Times New Roman" panose="02020603050405020304" pitchFamily="18" charset="0"/>
              </a:rPr>
              <a:t>5</a:t>
            </a:r>
            <a:r>
              <a:rPr lang="pt-BR" sz="2400" dirty="0" smtClean="0">
                <a:latin typeface="Times New Roman" panose="02020603050405020304" pitchFamily="18" charset="0"/>
                <a:cs typeface="Times New Roman" panose="02020603050405020304" pitchFamily="18" charset="0"/>
              </a:rPr>
              <a:t>NH</a:t>
            </a:r>
            <a:r>
              <a:rPr lang="pt-BR" sz="2400" baseline="-25000" dirty="0" smtClean="0">
                <a:latin typeface="Times New Roman" panose="02020603050405020304" pitchFamily="18" charset="0"/>
                <a:cs typeface="Times New Roman" panose="02020603050405020304" pitchFamily="18" charset="0"/>
              </a:rPr>
              <a:t>2 </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a:t>
            </a:r>
            <a:r>
              <a:rPr lang="pt-BR" sz="2400" dirty="0" smtClean="0">
                <a:latin typeface="Times New Roman" panose="02020603050405020304" pitchFamily="18" charset="0"/>
                <a:cs typeface="Times New Roman" panose="02020603050405020304" pitchFamily="18" charset="0"/>
              </a:rPr>
              <a:t>2) 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CH(NH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)COOH;</a:t>
            </a:r>
          </a:p>
          <a:p>
            <a:r>
              <a:rPr lang="pt-BR" sz="2400" dirty="0">
                <a:latin typeface="Times New Roman" panose="02020603050405020304" pitchFamily="18" charset="0"/>
                <a:cs typeface="Times New Roman" panose="02020603050405020304" pitchFamily="18" charset="0"/>
              </a:rPr>
              <a:t> </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3) CH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(OH)CH(OH)CH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OH</a:t>
            </a:r>
            <a:r>
              <a:rPr lang="pt-BR" sz="2400" dirty="0">
                <a:latin typeface="Times New Roman" panose="02020603050405020304" pitchFamily="18" charset="0"/>
                <a:cs typeface="Times New Roman" panose="02020603050405020304" pitchFamily="18" charset="0"/>
              </a:rPr>
              <a:t>; (4) </a:t>
            </a:r>
            <a:r>
              <a:rPr lang="pt-BR" sz="2400" dirty="0" smtClean="0">
                <a:latin typeface="Times New Roman" panose="02020603050405020304" pitchFamily="18" charset="0"/>
                <a:cs typeface="Times New Roman" panose="02020603050405020304" pitchFamily="18" charset="0"/>
              </a:rPr>
              <a:t>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CHO</a:t>
            </a:r>
          </a:p>
        </p:txBody>
      </p:sp>
      <p:graphicFrame>
        <p:nvGraphicFramePr>
          <p:cNvPr id="9" name="Table 8"/>
          <p:cNvGraphicFramePr>
            <a:graphicFrameLocks noGrp="1"/>
          </p:cNvGraphicFramePr>
          <p:nvPr>
            <p:extLst>
              <p:ext uri="{D42A27DB-BD31-4B8C-83A1-F6EECF244321}">
                <p14:modId xmlns:p14="http://schemas.microsoft.com/office/powerpoint/2010/main" val="2295513799"/>
              </p:ext>
            </p:extLst>
          </p:nvPr>
        </p:nvGraphicFramePr>
        <p:xfrm>
          <a:off x="71974" y="2092694"/>
          <a:ext cx="9000052" cy="4238136"/>
        </p:xfrm>
        <a:graphic>
          <a:graphicData uri="http://schemas.openxmlformats.org/drawingml/2006/table">
            <a:tbl>
              <a:tblPr firstRow="1" bandRow="1">
                <a:tableStyleId>{5940675A-B579-460E-94D1-54222C63F5DA}</a:tableStyleId>
              </a:tblPr>
              <a:tblGrid>
                <a:gridCol w="2780369">
                  <a:extLst>
                    <a:ext uri="{9D8B030D-6E8A-4147-A177-3AD203B41FA5}">
                      <a16:colId xmlns:a16="http://schemas.microsoft.com/office/drawing/2014/main" val="2737440981"/>
                    </a:ext>
                  </a:extLst>
                </a:gridCol>
                <a:gridCol w="1495283">
                  <a:extLst>
                    <a:ext uri="{9D8B030D-6E8A-4147-A177-3AD203B41FA5}">
                      <a16:colId xmlns:a16="http://schemas.microsoft.com/office/drawing/2014/main" val="4239201365"/>
                    </a:ext>
                  </a:extLst>
                </a:gridCol>
                <a:gridCol w="1524000">
                  <a:extLst>
                    <a:ext uri="{9D8B030D-6E8A-4147-A177-3AD203B41FA5}">
                      <a16:colId xmlns:a16="http://schemas.microsoft.com/office/drawing/2014/main" val="3970607133"/>
                    </a:ext>
                  </a:extLst>
                </a:gridCol>
                <a:gridCol w="1600200">
                  <a:extLst>
                    <a:ext uri="{9D8B030D-6E8A-4147-A177-3AD203B41FA5}">
                      <a16:colId xmlns:a16="http://schemas.microsoft.com/office/drawing/2014/main" val="3496287618"/>
                    </a:ext>
                  </a:extLst>
                </a:gridCol>
                <a:gridCol w="1600200">
                  <a:extLst>
                    <a:ext uri="{9D8B030D-6E8A-4147-A177-3AD203B41FA5}">
                      <a16:colId xmlns:a16="http://schemas.microsoft.com/office/drawing/2014/main" val="3460192715"/>
                    </a:ext>
                  </a:extLst>
                </a:gridCol>
              </a:tblGrid>
              <a:tr h="775290">
                <a:tc>
                  <a:txBody>
                    <a:bodyPr/>
                    <a:lstStyle/>
                    <a:p>
                      <a:pPr algn="ctr"/>
                      <a:endParaRPr lang="en-US" sz="2200" dirty="0" smtClean="0">
                        <a:latin typeface="Times New Roman" panose="02020603050405020304" pitchFamily="18" charset="0"/>
                        <a:cs typeface="Times New Roman" panose="02020603050405020304" pitchFamily="18" charset="0"/>
                      </a:endParaRPr>
                    </a:p>
                    <a:p>
                      <a:pPr algn="ct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algn="ctr"/>
                      <a:r>
                        <a:rPr lang="pt-BR" sz="2200" dirty="0" smtClean="0">
                          <a:latin typeface="Times New Roman" panose="02020603050405020304" pitchFamily="18" charset="0"/>
                          <a:cs typeface="Times New Roman" panose="02020603050405020304" pitchFamily="18" charset="0"/>
                        </a:rPr>
                        <a:t>Anilin (1)</a:t>
                      </a:r>
                      <a:endParaRPr lang="en-US" sz="2200" dirty="0">
                        <a:latin typeface="Times New Roman" panose="02020603050405020304" pitchFamily="18" charset="0"/>
                        <a:cs typeface="Times New Roman" panose="02020603050405020304" pitchFamily="18" charset="0"/>
                      </a:endParaRPr>
                    </a:p>
                  </a:txBody>
                  <a:tcPr marL="122274" marR="122274" marT="61137" marB="61137">
                    <a:lnB w="12700" cap="flat" cmpd="sng" algn="ctr">
                      <a:solidFill>
                        <a:schemeClr val="tx1"/>
                      </a:solidFill>
                      <a:prstDash val="solid"/>
                      <a:round/>
                      <a:headEnd type="none" w="med" len="med"/>
                      <a:tailEnd type="none" w="med" len="med"/>
                    </a:lnB>
                  </a:tcPr>
                </a:tc>
                <a:tc>
                  <a:txBody>
                    <a:bodyPr/>
                    <a:lstStyle/>
                    <a:p>
                      <a:pPr algn="ctr"/>
                      <a:r>
                        <a:rPr lang="en-US" sz="2200" dirty="0" err="1" smtClean="0">
                          <a:latin typeface="Times New Roman" panose="02020603050405020304" pitchFamily="18" charset="0"/>
                          <a:cs typeface="Times New Roman" panose="02020603050405020304" pitchFamily="18" charset="0"/>
                        </a:rPr>
                        <a:t>Alanin</a:t>
                      </a:r>
                      <a:r>
                        <a:rPr lang="en-US" sz="2200" dirty="0" smtClean="0">
                          <a:latin typeface="Times New Roman" panose="02020603050405020304" pitchFamily="18" charset="0"/>
                          <a:cs typeface="Times New Roman" panose="02020603050405020304" pitchFamily="18" charset="0"/>
                        </a:rPr>
                        <a:t> (2)</a:t>
                      </a:r>
                      <a:endParaRPr lang="en-US" sz="2200" dirty="0">
                        <a:latin typeface="Times New Roman" panose="02020603050405020304" pitchFamily="18" charset="0"/>
                        <a:cs typeface="Times New Roman" panose="02020603050405020304" pitchFamily="18" charset="0"/>
                      </a:endParaRPr>
                    </a:p>
                  </a:txBody>
                  <a:tcPr marL="122274" marR="122274" marT="61137" marB="61137">
                    <a:lnB w="12700" cap="flat" cmpd="sng" algn="ctr">
                      <a:solidFill>
                        <a:schemeClr val="tx1"/>
                      </a:solidFill>
                      <a:prstDash val="solid"/>
                      <a:round/>
                      <a:headEnd type="none" w="med" len="med"/>
                      <a:tailEnd type="none" w="med" len="med"/>
                    </a:lnB>
                  </a:tcPr>
                </a:tc>
                <a:tc>
                  <a:txBody>
                    <a:bodyPr/>
                    <a:lstStyle/>
                    <a:p>
                      <a:pPr algn="ctr"/>
                      <a:r>
                        <a:rPr lang="pt-BR" sz="2200" dirty="0" smtClean="0">
                          <a:latin typeface="Times New Roman" panose="02020603050405020304" pitchFamily="18" charset="0"/>
                          <a:cs typeface="Times New Roman" panose="02020603050405020304" pitchFamily="18" charset="0"/>
                        </a:rPr>
                        <a:t>Glixerol (3)</a:t>
                      </a: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algn="ctr"/>
                      <a:r>
                        <a:rPr lang="en-US" sz="2200" dirty="0" err="1" smtClean="0">
                          <a:solidFill>
                            <a:srgbClr val="002060"/>
                          </a:solidFill>
                          <a:latin typeface="Times New Roman" pitchFamily="18" charset="0"/>
                          <a:cs typeface="Times New Roman" pitchFamily="18" charset="0"/>
                        </a:rPr>
                        <a:t>Anđehit</a:t>
                      </a:r>
                      <a:r>
                        <a:rPr lang="en-US" sz="2200" baseline="0" dirty="0" smtClean="0">
                          <a:solidFill>
                            <a:srgbClr val="002060"/>
                          </a:solidFill>
                          <a:latin typeface="Times New Roman" pitchFamily="18" charset="0"/>
                          <a:cs typeface="Times New Roman" pitchFamily="18" charset="0"/>
                        </a:rPr>
                        <a:t> </a:t>
                      </a:r>
                      <a:r>
                        <a:rPr lang="en-US" sz="2200" baseline="0" dirty="0" err="1" smtClean="0">
                          <a:solidFill>
                            <a:srgbClr val="002060"/>
                          </a:solidFill>
                          <a:latin typeface="Times New Roman" pitchFamily="18" charset="0"/>
                          <a:cs typeface="Times New Roman" pitchFamily="18" charset="0"/>
                        </a:rPr>
                        <a:t>axetic</a:t>
                      </a:r>
                      <a:r>
                        <a:rPr lang="en-US" sz="2200" baseline="0" dirty="0" smtClean="0">
                          <a:solidFill>
                            <a:srgbClr val="002060"/>
                          </a:solidFill>
                          <a:latin typeface="Times New Roman" pitchFamily="18" charset="0"/>
                          <a:cs typeface="Times New Roman" pitchFamily="18" charset="0"/>
                        </a:rPr>
                        <a:t> (4)</a:t>
                      </a:r>
                      <a:endParaRPr lang="en-US" sz="2200" dirty="0">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162576627"/>
                  </a:ext>
                </a:extLst>
              </a:tr>
              <a:tr h="864780">
                <a:tc>
                  <a:txBody>
                    <a:bodyPr/>
                    <a:lstStyle/>
                    <a:p>
                      <a:r>
                        <a:rPr lang="en-US" sz="2200" dirty="0" smtClean="0">
                          <a:latin typeface="Times New Roman" panose="02020603050405020304" pitchFamily="18" charset="0"/>
                          <a:cs typeface="Times New Roman" panose="02020603050405020304" pitchFamily="18" charset="0"/>
                        </a:rPr>
                        <a:t>Cu</a:t>
                      </a:r>
                      <a:r>
                        <a:rPr lang="en-US" sz="2200" baseline="0" dirty="0" smtClean="0">
                          <a:latin typeface="Times New Roman" panose="02020603050405020304" pitchFamily="18" charset="0"/>
                          <a:cs typeface="Times New Roman" panose="02020603050405020304" pitchFamily="18" charset="0"/>
                        </a:rPr>
                        <a:t>(OH)</a:t>
                      </a:r>
                      <a:r>
                        <a:rPr lang="en-US" sz="2200" baseline="-25000" dirty="0" smtClean="0">
                          <a:latin typeface="Times New Roman" panose="02020603050405020304" pitchFamily="18" charset="0"/>
                          <a:cs typeface="Times New Roman" panose="02020603050405020304" pitchFamily="18" charset="0"/>
                        </a:rPr>
                        <a:t>2</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nhiệt</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độ</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thường</a:t>
                      </a:r>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txBody>
                  <a:tcPr marL="122274" marR="122274" marT="61137" marB="61137">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solidFill>
                            <a:srgbClr val="1909E5"/>
                          </a:solidFill>
                          <a:latin typeface="Times New Roman" panose="02020603050405020304" pitchFamily="18" charset="0"/>
                          <a:cs typeface="Times New Roman" panose="02020603050405020304" pitchFamily="18" charset="0"/>
                        </a:rPr>
                        <a:t>dd</a:t>
                      </a:r>
                      <a:r>
                        <a:rPr lang="en-US" sz="2200" dirty="0" smtClean="0">
                          <a:solidFill>
                            <a:srgbClr val="1909E5"/>
                          </a:solidFill>
                          <a:latin typeface="Times New Roman" panose="02020603050405020304" pitchFamily="18" charset="0"/>
                          <a:cs typeface="Times New Roman" panose="02020603050405020304" pitchFamily="18" charset="0"/>
                        </a:rPr>
                        <a:t> </a:t>
                      </a:r>
                      <a:r>
                        <a:rPr lang="en-US" sz="2200" dirty="0" err="1" smtClean="0">
                          <a:solidFill>
                            <a:srgbClr val="1909E5"/>
                          </a:solidFill>
                          <a:latin typeface="Times New Roman" panose="02020603050405020304" pitchFamily="18" charset="0"/>
                          <a:cs typeface="Times New Roman" panose="02020603050405020304" pitchFamily="18" charset="0"/>
                        </a:rPr>
                        <a:t>màu</a:t>
                      </a:r>
                      <a:r>
                        <a:rPr lang="en-US" sz="2200" baseline="0" dirty="0" smtClean="0">
                          <a:solidFill>
                            <a:srgbClr val="1909E5"/>
                          </a:solidFill>
                          <a:latin typeface="Times New Roman" panose="02020603050405020304" pitchFamily="18" charset="0"/>
                          <a:cs typeface="Times New Roman" panose="02020603050405020304" pitchFamily="18" charset="0"/>
                        </a:rPr>
                        <a:t> </a:t>
                      </a:r>
                      <a:r>
                        <a:rPr lang="en-US" sz="2200" baseline="0" dirty="0" err="1" smtClean="0">
                          <a:solidFill>
                            <a:srgbClr val="1909E5"/>
                          </a:solidFill>
                          <a:latin typeface="Times New Roman" panose="02020603050405020304" pitchFamily="18" charset="0"/>
                          <a:cs typeface="Times New Roman" panose="02020603050405020304" pitchFamily="18" charset="0"/>
                        </a:rPr>
                        <a:t>xanh</a:t>
                      </a:r>
                      <a:r>
                        <a:rPr lang="en-US" sz="2200" baseline="0" dirty="0" smtClean="0">
                          <a:solidFill>
                            <a:srgbClr val="1909E5"/>
                          </a:solidFill>
                          <a:latin typeface="Times New Roman" panose="02020603050405020304" pitchFamily="18" charset="0"/>
                          <a:cs typeface="Times New Roman" panose="02020603050405020304" pitchFamily="18" charset="0"/>
                        </a:rPr>
                        <a:t> lam</a:t>
                      </a:r>
                      <a:endParaRPr lang="en-US" sz="2200" dirty="0" smtClean="0">
                        <a:solidFill>
                          <a:srgbClr val="1909E5"/>
                        </a:solidFill>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1602551693"/>
                  </a:ext>
                </a:extLst>
              </a:tr>
              <a:tr h="775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smtClean="0">
                          <a:latin typeface="Times New Roman" panose="02020603050405020304" pitchFamily="18" charset="0"/>
                          <a:cs typeface="Times New Roman" panose="02020603050405020304" pitchFamily="18" charset="0"/>
                        </a:rPr>
                        <a:t>Cu</a:t>
                      </a:r>
                      <a:r>
                        <a:rPr lang="en-US" sz="2200" baseline="0" dirty="0" smtClean="0">
                          <a:latin typeface="Times New Roman" panose="02020603050405020304" pitchFamily="18" charset="0"/>
                          <a:cs typeface="Times New Roman" panose="02020603050405020304" pitchFamily="18" charset="0"/>
                        </a:rPr>
                        <a:t>(OH)</a:t>
                      </a:r>
                      <a:r>
                        <a:rPr lang="en-US" sz="2200" baseline="-25000" dirty="0" smtClean="0">
                          <a:latin typeface="Times New Roman" panose="02020603050405020304" pitchFamily="18" charset="0"/>
                          <a:cs typeface="Times New Roman" panose="02020603050405020304" pitchFamily="18" charset="0"/>
                        </a:rPr>
                        <a:t>2</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đun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nóng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với</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NaOH</a:t>
                      </a:r>
                      <a:r>
                        <a:rPr lang="en-US" sz="2200" baseline="0" dirty="0" smtClean="0">
                          <a:latin typeface="Times New Roman" panose="02020603050405020304" pitchFamily="18" charset="0"/>
                          <a:cs typeface="Times New Roman" panose="02020603050405020304" pitchFamily="18" charset="0"/>
                        </a:rPr>
                        <a:t>  </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smtClean="0">
                          <a:latin typeface="Times New Roman" panose="02020603050405020304" pitchFamily="18" charset="0"/>
                          <a:cs typeface="Times New Roman" panose="02020603050405020304" pitchFamily="18" charset="0"/>
                        </a:rPr>
                        <a:t>x</a:t>
                      </a: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smtClean="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rgbClr val="C00000"/>
                          </a:solidFill>
                          <a:latin typeface="Times New Roman" panose="02020603050405020304" pitchFamily="18" charset="0"/>
                          <a:cs typeface="Times New Roman" panose="02020603050405020304" pitchFamily="18" charset="0"/>
                        </a:rPr>
                        <a:t>↓ </a:t>
                      </a:r>
                      <a:r>
                        <a:rPr lang="en-US" sz="2200" dirty="0" err="1" smtClean="0">
                          <a:solidFill>
                            <a:srgbClr val="C00000"/>
                          </a:solidFill>
                          <a:latin typeface="Times New Roman" panose="02020603050405020304" pitchFamily="18" charset="0"/>
                          <a:cs typeface="Times New Roman" panose="02020603050405020304" pitchFamily="18" charset="0"/>
                        </a:rPr>
                        <a:t>đỏ</a:t>
                      </a:r>
                      <a:r>
                        <a:rPr lang="en-US" sz="2200" baseline="0" dirty="0" smtClean="0">
                          <a:solidFill>
                            <a:srgbClr val="C00000"/>
                          </a:solidFill>
                          <a:latin typeface="Times New Roman" panose="02020603050405020304" pitchFamily="18" charset="0"/>
                          <a:cs typeface="Times New Roman" panose="02020603050405020304" pitchFamily="18" charset="0"/>
                        </a:rPr>
                        <a:t> </a:t>
                      </a:r>
                      <a:r>
                        <a:rPr lang="en-US" sz="2200" baseline="0" dirty="0" err="1" smtClean="0">
                          <a:solidFill>
                            <a:srgbClr val="C00000"/>
                          </a:solidFill>
                          <a:latin typeface="Times New Roman" panose="02020603050405020304" pitchFamily="18" charset="0"/>
                          <a:cs typeface="Times New Roman" panose="02020603050405020304" pitchFamily="18" charset="0"/>
                        </a:rPr>
                        <a:t>gạch</a:t>
                      </a:r>
                      <a:r>
                        <a:rPr lang="en-US" sz="2200" baseline="0" dirty="0" smtClean="0">
                          <a:solidFill>
                            <a:srgbClr val="C00000"/>
                          </a:solidFill>
                          <a:latin typeface="Times New Roman" panose="02020603050405020304" pitchFamily="18" charset="0"/>
                          <a:cs typeface="Times New Roman" panose="02020603050405020304" pitchFamily="18" charset="0"/>
                        </a:rPr>
                        <a:t> </a:t>
                      </a:r>
                      <a:endParaRPr lang="en-US" sz="2200" dirty="0">
                        <a:solidFill>
                          <a:srgbClr val="C00000"/>
                        </a:solidFill>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754195977"/>
                  </a:ext>
                </a:extLst>
              </a:tr>
              <a:tr h="775290">
                <a:tc>
                  <a:txBody>
                    <a:bodyPr/>
                    <a:lstStyle/>
                    <a:p>
                      <a:r>
                        <a:rPr lang="en-US" sz="2200" dirty="0" smtClean="0">
                          <a:latin typeface="Times New Roman" panose="02020603050405020304" pitchFamily="18" charset="0"/>
                          <a:cs typeface="Times New Roman" panose="02020603050405020304" pitchFamily="18" charset="0"/>
                        </a:rPr>
                        <a:t>Dung </a:t>
                      </a:r>
                      <a:r>
                        <a:rPr lang="en-US" sz="2200" dirty="0" err="1" smtClean="0">
                          <a:latin typeface="Times New Roman" panose="02020603050405020304" pitchFamily="18" charset="0"/>
                          <a:cs typeface="Times New Roman" panose="02020603050405020304" pitchFamily="18" charset="0"/>
                        </a:rPr>
                        <a:t>dịch</a:t>
                      </a:r>
                      <a:r>
                        <a:rPr lang="en-US" sz="2200" baseline="0" dirty="0" smtClean="0">
                          <a:latin typeface="Times New Roman" panose="02020603050405020304" pitchFamily="18" charset="0"/>
                          <a:cs typeface="Times New Roman" panose="02020603050405020304" pitchFamily="18" charset="0"/>
                        </a:rPr>
                        <a:t> Br</a:t>
                      </a:r>
                      <a:r>
                        <a:rPr lang="en-US" sz="2200" baseline="-25000" dirty="0" smtClean="0">
                          <a:latin typeface="Times New Roman" panose="02020603050405020304" pitchFamily="18" charset="0"/>
                          <a:cs typeface="Times New Roman" panose="02020603050405020304" pitchFamily="18" charset="0"/>
                        </a:rPr>
                        <a:t>2</a:t>
                      </a:r>
                      <a:endParaRPr lang="en-US" sz="2200" baseline="-250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Trắng</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err="1" smtClean="0">
                          <a:latin typeface="Times New Roman" panose="02020603050405020304" pitchFamily="18" charset="0"/>
                          <a:cs typeface="Times New Roman" panose="02020603050405020304" pitchFamily="18" charset="0"/>
                        </a:rPr>
                        <a:t>Không</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hiện</a:t>
                      </a:r>
                      <a:r>
                        <a:rPr lang="en-US" sz="2200" baseline="0" dirty="0" smtClean="0">
                          <a:latin typeface="Times New Roman" panose="02020603050405020304" pitchFamily="18" charset="0"/>
                          <a:cs typeface="Times New Roman" panose="02020603050405020304" pitchFamily="18" charset="0"/>
                        </a:rPr>
                        <a:t> </a:t>
                      </a:r>
                      <a:r>
                        <a:rPr lang="en-US" sz="2200" baseline="0" dirty="0" err="1" smtClean="0">
                          <a:latin typeface="Times New Roman" panose="02020603050405020304" pitchFamily="18" charset="0"/>
                          <a:cs typeface="Times New Roman" panose="02020603050405020304" pitchFamily="18" charset="0"/>
                        </a:rPr>
                        <a:t>tượng</a:t>
                      </a:r>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algn="ctr"/>
                      <a:r>
                        <a:rPr lang="en-US" sz="4800" dirty="0" smtClean="0">
                          <a:latin typeface="Times New Roman" panose="02020603050405020304" pitchFamily="18" charset="0"/>
                          <a:cs typeface="Times New Roman" panose="02020603050405020304" pitchFamily="18" charset="0"/>
                        </a:rPr>
                        <a:t>x</a:t>
                      </a:r>
                      <a:endParaRPr lang="en-US" sz="4800" dirty="0">
                        <a:latin typeface="Times New Roman" panose="02020603050405020304" pitchFamily="18" charset="0"/>
                        <a:cs typeface="Times New Roman" panose="02020603050405020304" pitchFamily="18" charset="0"/>
                      </a:endParaRPr>
                    </a:p>
                  </a:txBody>
                  <a:tcPr marL="122274" marR="122274" marT="61137" marB="61137"/>
                </a:tc>
                <a:tc>
                  <a:txBody>
                    <a:bodyPr/>
                    <a:lstStyle/>
                    <a:p>
                      <a:pPr algn="ctr"/>
                      <a:r>
                        <a:rPr lang="en-US" sz="4800" dirty="0" smtClean="0">
                          <a:latin typeface="Times New Roman" panose="02020603050405020304" pitchFamily="18" charset="0"/>
                          <a:cs typeface="Times New Roman" panose="02020603050405020304" pitchFamily="18" charset="0"/>
                        </a:rPr>
                        <a:t>x</a:t>
                      </a:r>
                      <a:endParaRPr lang="en-US" sz="4800" dirty="0">
                        <a:latin typeface="Times New Roman" panose="02020603050405020304" pitchFamily="18" charset="0"/>
                        <a:cs typeface="Times New Roman" panose="02020603050405020304" pitchFamily="18" charset="0"/>
                      </a:endParaRPr>
                    </a:p>
                  </a:txBody>
                  <a:tcPr marL="122274" marR="122274" marT="61137" marB="61137"/>
                </a:tc>
                <a:extLst>
                  <a:ext uri="{0D108BD9-81ED-4DB2-BD59-A6C34878D82A}">
                    <a16:rowId xmlns:a16="http://schemas.microsoft.com/office/drawing/2014/main" val="1121560808"/>
                  </a:ext>
                </a:extLst>
              </a:tr>
            </a:tbl>
          </a:graphicData>
        </a:graphic>
      </p:graphicFrame>
      <p:grpSp>
        <p:nvGrpSpPr>
          <p:cNvPr id="10" name="Group 9"/>
          <p:cNvGrpSpPr/>
          <p:nvPr/>
        </p:nvGrpSpPr>
        <p:grpSpPr>
          <a:xfrm>
            <a:off x="71974" y="2057400"/>
            <a:ext cx="2904052" cy="800219"/>
            <a:chOff x="67748" y="2297668"/>
            <a:chExt cx="2904052" cy="800219"/>
          </a:xfrm>
        </p:grpSpPr>
        <p:cxnSp>
          <p:nvCxnSpPr>
            <p:cNvPr id="11" name="Straight Connector 10"/>
            <p:cNvCxnSpPr/>
            <p:nvPr/>
          </p:nvCxnSpPr>
          <p:spPr>
            <a:xfrm>
              <a:off x="67748" y="2332962"/>
              <a:ext cx="2810570" cy="764925"/>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95400" y="2297668"/>
              <a:ext cx="1676400" cy="430887"/>
            </a:xfrm>
            <a:prstGeom prst="rect">
              <a:avLst/>
            </a:prstGeom>
            <a:noFill/>
          </p:spPr>
          <p:txBody>
            <a:bodyPr wrap="square" rtlCol="0">
              <a:spAutoFit/>
            </a:bodyPr>
            <a:lstStyle/>
            <a:p>
              <a:r>
                <a:rPr lang="en-US" sz="2200" dirty="0" err="1" smtClean="0">
                  <a:latin typeface="Times New Roman" panose="02020603050405020304" pitchFamily="18" charset="0"/>
                  <a:cs typeface="Times New Roman" panose="02020603050405020304" pitchFamily="18" charset="0"/>
                </a:rPr>
                <a:t>Chất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cần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tìm</a:t>
              </a:r>
              <a:endParaRPr lang="en-US" sz="22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104693" y="2667000"/>
              <a:ext cx="1582918" cy="430887"/>
            </a:xfrm>
            <a:prstGeom prst="rect">
              <a:avLst/>
            </a:prstGeom>
            <a:noFill/>
          </p:spPr>
          <p:txBody>
            <a:bodyPr wrap="square" rtlCol="0">
              <a:spAutoFit/>
            </a:bodyPr>
            <a:lstStyle/>
            <a:p>
              <a:r>
                <a:rPr lang="en-US" sz="2200" dirty="0" err="1" smtClean="0">
                  <a:latin typeface="Times New Roman" panose="02020603050405020304" pitchFamily="18" charset="0"/>
                  <a:cs typeface="Times New Roman" panose="02020603050405020304" pitchFamily="18" charset="0"/>
                </a:rPr>
                <a:t>Thuốc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thử</a:t>
              </a:r>
              <a:endParaRPr lang="en-US" sz="2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290681765"/>
      </p:ext>
    </p:extLst>
  </p:cSld>
  <p:clrMapOvr>
    <a:masterClrMapping/>
  </p:clrMapOvr>
  <p:transition advClick="0">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27</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163286" y="697167"/>
            <a:ext cx="5551714" cy="523220"/>
          </a:xfrm>
          <a:prstGeom prst="rect">
            <a:avLst/>
          </a:prstGeom>
          <a:noFill/>
          <a:ln w="9525">
            <a:noFill/>
            <a:miter lim="800000"/>
            <a:headEnd/>
            <a:tailEnd/>
          </a:ln>
        </p:spPr>
        <p:txBody>
          <a:bodyPr wrap="square">
            <a:spAutoFit/>
          </a:bodyPr>
          <a:lstStyle/>
          <a:p>
            <a:pPr lvl="0"/>
            <a:r>
              <a:rPr lang="pt-BR" sz="2800" b="1" dirty="0" smtClean="0">
                <a:latin typeface="Times New Roman" panose="02020603050405020304" pitchFamily="18" charset="0"/>
                <a:cs typeface="Times New Roman" panose="02020603050405020304" pitchFamily="18" charset="0"/>
              </a:rPr>
              <a:t>Phương trình phản ứng hóa học:</a:t>
            </a:r>
          </a:p>
        </p:txBody>
      </p:sp>
      <p:sp>
        <p:nvSpPr>
          <p:cNvPr id="20" name="Rectangle 6"/>
          <p:cNvSpPr>
            <a:spLocks noChangeArrowheads="1"/>
          </p:cNvSpPr>
          <p:nvPr/>
        </p:nvSpPr>
        <p:spPr bwMode="auto">
          <a:xfrm>
            <a:off x="401572" y="4508226"/>
            <a:ext cx="80457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en-US" altLang="en-US" sz="2800" dirty="0">
                <a:latin typeface="Times New Roman" panose="02020603050405020304" pitchFamily="18" charset="0"/>
                <a:cs typeface="Times New Roman" panose="02020603050405020304" pitchFamily="18" charset="0"/>
              </a:rPr>
              <a:t>C</a:t>
            </a:r>
            <a:r>
              <a:rPr lang="en-US" altLang="en-US" sz="2800" baseline="-25000" dirty="0">
                <a:latin typeface="Times New Roman" panose="02020603050405020304" pitchFamily="18" charset="0"/>
                <a:cs typeface="Times New Roman" panose="02020603050405020304" pitchFamily="18" charset="0"/>
              </a:rPr>
              <a:t>6</a:t>
            </a:r>
            <a:r>
              <a:rPr lang="en-US" altLang="en-US" sz="2800" dirty="0">
                <a:latin typeface="Times New Roman" panose="02020603050405020304" pitchFamily="18" charset="0"/>
                <a:cs typeface="Times New Roman" panose="02020603050405020304" pitchFamily="18" charset="0"/>
              </a:rPr>
              <a:t>H</a:t>
            </a:r>
            <a:r>
              <a:rPr lang="en-US" altLang="en-US" sz="2800" baseline="-25000" dirty="0">
                <a:latin typeface="Times New Roman" panose="02020603050405020304" pitchFamily="18" charset="0"/>
                <a:cs typeface="Times New Roman" panose="02020603050405020304" pitchFamily="18" charset="0"/>
              </a:rPr>
              <a:t>5</a:t>
            </a:r>
            <a:r>
              <a:rPr lang="en-US" altLang="en-US" sz="2800" dirty="0">
                <a:latin typeface="Times New Roman" panose="02020603050405020304" pitchFamily="18" charset="0"/>
                <a:cs typeface="Times New Roman" panose="02020603050405020304" pitchFamily="18" charset="0"/>
              </a:rPr>
              <a:t>NH</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+ 3Br</a:t>
            </a:r>
            <a:r>
              <a:rPr lang="en-US" altLang="en-US" sz="2800" baseline="-25000" dirty="0">
                <a:latin typeface="Times New Roman" panose="02020603050405020304" pitchFamily="18" charset="0"/>
                <a:cs typeface="Times New Roman" panose="02020603050405020304" pitchFamily="18" charset="0"/>
              </a:rPr>
              <a:t>2</a:t>
            </a:r>
            <a:r>
              <a:rPr lang="en-US" altLang="en-US" sz="2800" dirty="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sym typeface="Symbol" panose="05050102010706020507" pitchFamily="18" charset="2"/>
              </a:rPr>
              <a:t></a:t>
            </a:r>
            <a:r>
              <a:rPr lang="en-US" altLang="en-US" sz="2800" dirty="0" smtClean="0">
                <a:latin typeface="Times New Roman" panose="02020603050405020304" pitchFamily="18" charset="0"/>
                <a:cs typeface="Times New Roman" panose="02020603050405020304" pitchFamily="18" charset="0"/>
              </a:rPr>
              <a:t>    C</a:t>
            </a:r>
            <a:r>
              <a:rPr lang="en-US" altLang="en-US" sz="2800" baseline="-25000" dirty="0" smtClean="0">
                <a:latin typeface="Times New Roman" panose="02020603050405020304" pitchFamily="18" charset="0"/>
                <a:cs typeface="Times New Roman" panose="02020603050405020304" pitchFamily="18" charset="0"/>
              </a:rPr>
              <a:t>6</a:t>
            </a:r>
            <a:r>
              <a:rPr lang="en-US" altLang="en-US" sz="2800" dirty="0" smtClean="0">
                <a:latin typeface="Times New Roman" panose="02020603050405020304" pitchFamily="18" charset="0"/>
                <a:cs typeface="Times New Roman" panose="02020603050405020304" pitchFamily="18" charset="0"/>
              </a:rPr>
              <a:t>H</a:t>
            </a:r>
            <a:r>
              <a:rPr lang="en-US" altLang="en-US" sz="2800" baseline="-25000" dirty="0" smtClean="0">
                <a:latin typeface="Times New Roman" panose="02020603050405020304" pitchFamily="18" charset="0"/>
                <a:cs typeface="Times New Roman" panose="02020603050405020304" pitchFamily="18" charset="0"/>
              </a:rPr>
              <a:t>2</a:t>
            </a:r>
            <a:r>
              <a:rPr lang="en-US" altLang="en-US" sz="2800" dirty="0" smtClean="0">
                <a:latin typeface="Times New Roman" panose="02020603050405020304" pitchFamily="18" charset="0"/>
                <a:cs typeface="Times New Roman" panose="02020603050405020304" pitchFamily="18" charset="0"/>
              </a:rPr>
              <a:t>NH</a:t>
            </a:r>
            <a:r>
              <a:rPr lang="en-US" altLang="en-US" sz="2800" baseline="-25000" dirty="0" smtClean="0">
                <a:latin typeface="Times New Roman" panose="02020603050405020304" pitchFamily="18" charset="0"/>
                <a:cs typeface="Times New Roman" panose="02020603050405020304" pitchFamily="18" charset="0"/>
              </a:rPr>
              <a:t>2</a:t>
            </a:r>
            <a:r>
              <a:rPr lang="en-US" altLang="en-US" sz="2800" dirty="0" smtClean="0">
                <a:latin typeface="Times New Roman" panose="02020603050405020304" pitchFamily="18" charset="0"/>
                <a:cs typeface="Times New Roman" panose="02020603050405020304" pitchFamily="18" charset="0"/>
              </a:rPr>
              <a:t>Br</a:t>
            </a:r>
            <a:r>
              <a:rPr lang="en-US" altLang="en-US" sz="2800" baseline="-25000" dirty="0" smtClean="0">
                <a:latin typeface="Times New Roman" panose="02020603050405020304" pitchFamily="18" charset="0"/>
                <a:cs typeface="Times New Roman" panose="02020603050405020304" pitchFamily="18" charset="0"/>
              </a:rPr>
              <a:t>3</a:t>
            </a:r>
            <a:r>
              <a:rPr lang="en-US" altLang="en-US" sz="2800" dirty="0" smtClean="0">
                <a:latin typeface="Times New Roman" panose="02020603050405020304" pitchFamily="18" charset="0"/>
                <a:cs typeface="Times New Roman" panose="02020603050405020304" pitchFamily="18" charset="0"/>
              </a:rPr>
              <a:t> ↓</a:t>
            </a:r>
            <a:r>
              <a:rPr lang="en-US" altLang="en-US" sz="2800" baseline="-25000" dirty="0" err="1" smtClean="0">
                <a:latin typeface="Times New Roman" panose="02020603050405020304" pitchFamily="18" charset="0"/>
                <a:cs typeface="Times New Roman" panose="02020603050405020304" pitchFamily="18" charset="0"/>
              </a:rPr>
              <a:t>trắng</a:t>
            </a:r>
            <a:r>
              <a:rPr lang="en-US" altLang="en-US" sz="2800" dirty="0" smtClean="0">
                <a:latin typeface="Times New Roman" panose="02020603050405020304" pitchFamily="18" charset="0"/>
                <a:cs typeface="Times New Roman" panose="02020603050405020304" pitchFamily="18" charset="0"/>
              </a:rPr>
              <a:t>+ 3HBr                                </a:t>
            </a:r>
            <a:endParaRPr lang="en-US" altLang="en-US" sz="2800" dirty="0">
              <a:solidFill>
                <a:srgbClr val="003366"/>
              </a:solidFill>
              <a:latin typeface="Times New Roman" panose="02020603050405020304" pitchFamily="18" charset="0"/>
              <a:cs typeface="Times New Roman" panose="02020603050405020304" pitchFamily="18" charset="0"/>
            </a:endParaRPr>
          </a:p>
        </p:txBody>
      </p:sp>
      <p:grpSp>
        <p:nvGrpSpPr>
          <p:cNvPr id="21" name="Group 20"/>
          <p:cNvGrpSpPr/>
          <p:nvPr/>
        </p:nvGrpSpPr>
        <p:grpSpPr>
          <a:xfrm>
            <a:off x="185057" y="1427227"/>
            <a:ext cx="8095999" cy="470140"/>
            <a:chOff x="411034" y="3733800"/>
            <a:chExt cx="8095999" cy="470140"/>
          </a:xfrm>
        </p:grpSpPr>
        <p:cxnSp>
          <p:nvCxnSpPr>
            <p:cNvPr id="22" name="Straight Arrow Connector 21"/>
            <p:cNvCxnSpPr/>
            <p:nvPr/>
          </p:nvCxnSpPr>
          <p:spPr>
            <a:xfrm>
              <a:off x="3997052" y="40386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3" name="Rectangle 22"/>
            <p:cNvSpPr/>
            <p:nvPr/>
          </p:nvSpPr>
          <p:spPr>
            <a:xfrm>
              <a:off x="5016975" y="3733800"/>
              <a:ext cx="3490058" cy="461665"/>
            </a:xfrm>
            <a:prstGeom prst="rect">
              <a:avLst/>
            </a:prstGeom>
          </p:spPr>
          <p:txBody>
            <a:bodyPr wrap="none">
              <a:spAutoFit/>
            </a:bodyPr>
            <a:lstStyle/>
            <a:p>
              <a:r>
                <a:rPr lang="en-US" sz="2400" dirty="0">
                  <a:solidFill>
                    <a:srgbClr val="002060"/>
                  </a:solidFill>
                  <a:latin typeface="Times New Roman" panose="02020603050405020304" pitchFamily="18" charset="0"/>
                  <a:cs typeface="Times New Roman" panose="02020603050405020304" pitchFamily="18" charset="0"/>
                </a:rPr>
                <a:t>[</a:t>
              </a:r>
              <a:r>
                <a:rPr lang="en-US" sz="2400" dirty="0" smtClean="0">
                  <a:solidFill>
                    <a:srgbClr val="002060"/>
                  </a:solidFill>
                  <a:latin typeface="Times New Roman" panose="02020603050405020304" pitchFamily="18" charset="0"/>
                  <a:cs typeface="Times New Roman" panose="02020603050405020304" pitchFamily="18" charset="0"/>
                </a:rPr>
                <a:t>C</a:t>
              </a:r>
              <a:r>
                <a:rPr lang="en-US" sz="2400" baseline="-25000" dirty="0" smtClean="0">
                  <a:solidFill>
                    <a:srgbClr val="002060"/>
                  </a:solidFill>
                  <a:latin typeface="Times New Roman" panose="02020603050405020304" pitchFamily="18" charset="0"/>
                  <a:cs typeface="Times New Roman" panose="02020603050405020304" pitchFamily="18" charset="0"/>
                </a:rPr>
                <a:t>3</a:t>
              </a:r>
              <a:r>
                <a:rPr lang="en-US" sz="2400" dirty="0" smtClean="0">
                  <a:solidFill>
                    <a:srgbClr val="002060"/>
                  </a:solidFill>
                  <a:latin typeface="Times New Roman" panose="02020603050405020304" pitchFamily="18" charset="0"/>
                  <a:cs typeface="Times New Roman" panose="02020603050405020304" pitchFamily="18" charset="0"/>
                </a:rPr>
                <a:t>H</a:t>
              </a:r>
              <a:r>
                <a:rPr lang="en-US" sz="2400" baseline="-25000" dirty="0" smtClean="0">
                  <a:solidFill>
                    <a:srgbClr val="002060"/>
                  </a:solidFill>
                  <a:latin typeface="Times New Roman" panose="02020603050405020304" pitchFamily="18" charset="0"/>
                  <a:cs typeface="Times New Roman" panose="02020603050405020304" pitchFamily="18" charset="0"/>
                </a:rPr>
                <a:t>5</a:t>
              </a:r>
              <a:r>
                <a:rPr lang="en-US" sz="2400" dirty="0" smtClean="0">
                  <a:solidFill>
                    <a:srgbClr val="002060"/>
                  </a:solidFill>
                  <a:latin typeface="Times New Roman" panose="02020603050405020304" pitchFamily="18" charset="0"/>
                  <a:cs typeface="Times New Roman" panose="02020603050405020304" pitchFamily="18" charset="0"/>
                </a:rPr>
                <a:t>(OH)</a:t>
              </a:r>
              <a:r>
                <a:rPr lang="en-US" sz="2400" baseline="-25000" dirty="0" smtClean="0">
                  <a:solidFill>
                    <a:srgbClr val="002060"/>
                  </a:solidFill>
                  <a:latin typeface="Times New Roman" panose="02020603050405020304" pitchFamily="18" charset="0"/>
                  <a:cs typeface="Times New Roman" panose="02020603050405020304" pitchFamily="18" charset="0"/>
                </a:rPr>
                <a:t>2</a:t>
              </a:r>
              <a:r>
                <a:rPr lang="en-US" sz="2400" dirty="0" smtClean="0">
                  <a:solidFill>
                    <a:srgbClr val="002060"/>
                  </a:solidFill>
                  <a:latin typeface="Times New Roman" panose="02020603050405020304" pitchFamily="18" charset="0"/>
                  <a:cs typeface="Times New Roman" panose="02020603050405020304" pitchFamily="18" charset="0"/>
                </a:rPr>
                <a:t>O]</a:t>
              </a:r>
              <a:r>
                <a:rPr lang="en-US" sz="2400" baseline="-25000" dirty="0" smtClean="0">
                  <a:solidFill>
                    <a:srgbClr val="002060"/>
                  </a:solidFill>
                  <a:latin typeface="Times New Roman" panose="02020603050405020304" pitchFamily="18" charset="0"/>
                  <a:cs typeface="Times New Roman" panose="02020603050405020304" pitchFamily="18" charset="0"/>
                </a:rPr>
                <a:t>2</a:t>
              </a:r>
              <a:r>
                <a:rPr lang="en-US" sz="2400" dirty="0" smtClean="0">
                  <a:solidFill>
                    <a:srgbClr val="002060"/>
                  </a:solidFill>
                  <a:latin typeface="Times New Roman" panose="02020603050405020304" pitchFamily="18" charset="0"/>
                  <a:cs typeface="Times New Roman" panose="02020603050405020304" pitchFamily="18" charset="0"/>
                </a:rPr>
                <a:t>Cu </a:t>
              </a:r>
              <a:r>
                <a:rPr lang="en-US" sz="2400" dirty="0">
                  <a:solidFill>
                    <a:srgbClr val="002060"/>
                  </a:solidFill>
                  <a:latin typeface="Times New Roman" panose="02020603050405020304" pitchFamily="18" charset="0"/>
                  <a:cs typeface="Times New Roman" panose="02020603050405020304" pitchFamily="18" charset="0"/>
                </a:rPr>
                <a:t>+ 2H</a:t>
              </a:r>
              <a:r>
                <a:rPr lang="en-US" sz="2400" baseline="-25000" dirty="0">
                  <a:solidFill>
                    <a:srgbClr val="002060"/>
                  </a:solidFill>
                  <a:latin typeface="Times New Roman" panose="02020603050405020304" pitchFamily="18" charset="0"/>
                  <a:cs typeface="Times New Roman" panose="02020603050405020304" pitchFamily="18" charset="0"/>
                </a:rPr>
                <a:t>2</a:t>
              </a:r>
              <a:r>
                <a:rPr lang="en-US" sz="2400" dirty="0">
                  <a:solidFill>
                    <a:srgbClr val="002060"/>
                  </a:solidFill>
                  <a:latin typeface="Times New Roman" panose="02020603050405020304" pitchFamily="18" charset="0"/>
                  <a:cs typeface="Times New Roman" panose="02020603050405020304" pitchFamily="18" charset="0"/>
                </a:rPr>
                <a:t>O</a:t>
              </a:r>
            </a:p>
          </p:txBody>
        </p:sp>
        <p:sp>
          <p:nvSpPr>
            <p:cNvPr id="24" name="Rectangle 23"/>
            <p:cNvSpPr/>
            <p:nvPr/>
          </p:nvSpPr>
          <p:spPr>
            <a:xfrm>
              <a:off x="411034" y="3742275"/>
              <a:ext cx="3164649" cy="461665"/>
            </a:xfrm>
            <a:prstGeom prst="rect">
              <a:avLst/>
            </a:prstGeom>
          </p:spPr>
          <p:txBody>
            <a:bodyPr wrap="none">
              <a:spAutoFit/>
            </a:bodyPr>
            <a:lstStyle/>
            <a:p>
              <a:r>
                <a:rPr lang="en-US" sz="2400" dirty="0" smtClean="0">
                  <a:solidFill>
                    <a:srgbClr val="002060"/>
                  </a:solidFill>
                  <a:latin typeface="Times New Roman" panose="02020603050405020304" pitchFamily="18" charset="0"/>
                  <a:cs typeface="Times New Roman" panose="02020603050405020304" pitchFamily="18" charset="0"/>
                </a:rPr>
                <a:t>2C</a:t>
              </a:r>
              <a:r>
                <a:rPr lang="en-US" sz="2400" baseline="-25000" dirty="0" smtClean="0">
                  <a:solidFill>
                    <a:srgbClr val="002060"/>
                  </a:solidFill>
                  <a:latin typeface="Times New Roman" panose="02020603050405020304" pitchFamily="18" charset="0"/>
                  <a:cs typeface="Times New Roman" panose="02020603050405020304" pitchFamily="18" charset="0"/>
                </a:rPr>
                <a:t>3</a:t>
              </a:r>
              <a:r>
                <a:rPr lang="en-US" sz="2400" dirty="0" smtClean="0">
                  <a:solidFill>
                    <a:srgbClr val="002060"/>
                  </a:solidFill>
                  <a:latin typeface="Times New Roman" panose="02020603050405020304" pitchFamily="18" charset="0"/>
                  <a:cs typeface="Times New Roman" panose="02020603050405020304" pitchFamily="18" charset="0"/>
                </a:rPr>
                <a:t>H</a:t>
              </a:r>
              <a:r>
                <a:rPr lang="en-US" sz="2400" baseline="-25000" dirty="0" smtClean="0">
                  <a:solidFill>
                    <a:srgbClr val="002060"/>
                  </a:solidFill>
                  <a:latin typeface="Times New Roman" panose="02020603050405020304" pitchFamily="18" charset="0"/>
                  <a:cs typeface="Times New Roman" panose="02020603050405020304" pitchFamily="18" charset="0"/>
                </a:rPr>
                <a:t>5</a:t>
              </a:r>
              <a:r>
                <a:rPr lang="en-US" sz="2400" dirty="0" smtClean="0">
                  <a:solidFill>
                    <a:srgbClr val="002060"/>
                  </a:solidFill>
                  <a:latin typeface="Times New Roman" panose="02020603050405020304" pitchFamily="18" charset="0"/>
                  <a:cs typeface="Times New Roman" panose="02020603050405020304" pitchFamily="18" charset="0"/>
                </a:rPr>
                <a:t>(OH)</a:t>
              </a:r>
              <a:r>
                <a:rPr lang="en-US" sz="2400" baseline="-25000" dirty="0" smtClean="0">
                  <a:solidFill>
                    <a:srgbClr val="002060"/>
                  </a:solidFill>
                  <a:latin typeface="Times New Roman" panose="02020603050405020304" pitchFamily="18" charset="0"/>
                  <a:cs typeface="Times New Roman" panose="02020603050405020304" pitchFamily="18" charset="0"/>
                </a:rPr>
                <a:t>3</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a:solidFill>
                    <a:srgbClr val="002060"/>
                  </a:solidFill>
                  <a:latin typeface="Times New Roman" panose="02020603050405020304" pitchFamily="18" charset="0"/>
                  <a:cs typeface="Times New Roman" panose="02020603050405020304" pitchFamily="18" charset="0"/>
                </a:rPr>
                <a:t>+ </a:t>
              </a:r>
              <a:r>
                <a:rPr lang="en-US" sz="2400" dirty="0" smtClean="0">
                  <a:solidFill>
                    <a:srgbClr val="002060"/>
                  </a:solidFill>
                  <a:latin typeface="Times New Roman" panose="02020603050405020304" pitchFamily="18" charset="0"/>
                  <a:cs typeface="Times New Roman" panose="02020603050405020304" pitchFamily="18" charset="0"/>
                </a:rPr>
                <a:t>Cu(OH)</a:t>
              </a:r>
              <a:r>
                <a:rPr lang="en-US" sz="2400" baseline="-25000" dirty="0" smtClean="0">
                  <a:solidFill>
                    <a:srgbClr val="002060"/>
                  </a:solidFill>
                  <a:latin typeface="Times New Roman" panose="02020603050405020304" pitchFamily="18" charset="0"/>
                  <a:cs typeface="Times New Roman" panose="02020603050405020304" pitchFamily="18" charset="0"/>
                </a:rPr>
                <a:t>2</a:t>
              </a:r>
              <a:endParaRPr lang="en-US" sz="2400" baseline="-25000" dirty="0">
                <a:solidFill>
                  <a:srgbClr val="002060"/>
                </a:solidFill>
                <a:latin typeface="Times New Roman" panose="02020603050405020304" pitchFamily="18" charset="0"/>
                <a:cs typeface="Times New Roman" panose="02020603050405020304" pitchFamily="18" charset="0"/>
              </a:endParaRPr>
            </a:p>
          </p:txBody>
        </p:sp>
      </p:grpSp>
      <p:sp>
        <p:nvSpPr>
          <p:cNvPr id="25" name="Rectangle 24"/>
          <p:cNvSpPr/>
          <p:nvPr/>
        </p:nvSpPr>
        <p:spPr>
          <a:xfrm>
            <a:off x="4547745" y="1939791"/>
            <a:ext cx="2943434" cy="523220"/>
          </a:xfrm>
          <a:prstGeom prst="rect">
            <a:avLst/>
          </a:prstGeom>
        </p:spPr>
        <p:txBody>
          <a:bodyPr wrap="none">
            <a:spAutoFit/>
          </a:bodyPr>
          <a:lstStyle/>
          <a:p>
            <a:r>
              <a:rPr lang="vi-VN" sz="2800" b="1" dirty="0" smtClean="0">
                <a:solidFill>
                  <a:srgbClr val="1909E5"/>
                </a:solidFill>
                <a:latin typeface="+mj-lt"/>
              </a:rPr>
              <a:t>Đồng</a:t>
            </a:r>
            <a:r>
              <a:rPr lang="en-US" sz="2800" b="1" dirty="0" smtClean="0">
                <a:solidFill>
                  <a:srgbClr val="1909E5"/>
                </a:solidFill>
                <a:latin typeface="+mj-lt"/>
              </a:rPr>
              <a:t> (</a:t>
            </a:r>
            <a:r>
              <a:rPr lang="en-US" sz="2800" b="1" dirty="0" smtClean="0">
                <a:solidFill>
                  <a:srgbClr val="1909E5"/>
                </a:solidFill>
                <a:latin typeface="Times New Roman" panose="02020603050405020304" pitchFamily="18" charset="0"/>
                <a:cs typeface="Times New Roman" panose="02020603050405020304" pitchFamily="18" charset="0"/>
              </a:rPr>
              <a:t>II</a:t>
            </a:r>
            <a:r>
              <a:rPr lang="en-US" sz="2800" b="1" dirty="0" smtClean="0">
                <a:solidFill>
                  <a:srgbClr val="1909E5"/>
                </a:solidFill>
                <a:latin typeface="+mj-lt"/>
              </a:rPr>
              <a:t>)</a:t>
            </a:r>
            <a:r>
              <a:rPr lang="en-US" sz="2800" b="1" dirty="0">
                <a:solidFill>
                  <a:srgbClr val="1909E5"/>
                </a:solidFill>
                <a:latin typeface="Times New Roman" panose="02020603050405020304" pitchFamily="18" charset="0"/>
                <a:cs typeface="Times New Roman" panose="02020603050405020304" pitchFamily="18" charset="0"/>
              </a:rPr>
              <a:t> </a:t>
            </a:r>
            <a:r>
              <a:rPr lang="vi-VN" sz="2800" b="1" dirty="0" smtClean="0">
                <a:solidFill>
                  <a:srgbClr val="1909E5"/>
                </a:solidFill>
                <a:latin typeface="Times New Roman" panose="02020603050405020304" pitchFamily="18" charset="0"/>
                <a:cs typeface="Times New Roman" panose="02020603050405020304" pitchFamily="18" charset="0"/>
              </a:rPr>
              <a:t>gl</a:t>
            </a:r>
            <a:r>
              <a:rPr lang="en-US" sz="2800" b="1" dirty="0" err="1" smtClean="0">
                <a:solidFill>
                  <a:srgbClr val="1909E5"/>
                </a:solidFill>
                <a:latin typeface="Times New Roman" panose="02020603050405020304" pitchFamily="18" charset="0"/>
                <a:cs typeface="Times New Roman" panose="02020603050405020304" pitchFamily="18" charset="0"/>
              </a:rPr>
              <a:t>ixerat</a:t>
            </a:r>
            <a:r>
              <a:rPr lang="vi-VN" sz="2800" b="1" dirty="0" smtClean="0">
                <a:solidFill>
                  <a:srgbClr val="1909E5"/>
                </a:solidFill>
                <a:latin typeface="+mj-lt"/>
              </a:rPr>
              <a:t> </a:t>
            </a:r>
            <a:endParaRPr lang="en-US" sz="2800" b="1" dirty="0">
              <a:solidFill>
                <a:srgbClr val="1909E5"/>
              </a:solidFill>
              <a:latin typeface="+mj-lt"/>
            </a:endParaRPr>
          </a:p>
        </p:txBody>
      </p:sp>
      <p:sp>
        <p:nvSpPr>
          <p:cNvPr id="29" name="Rectangle 28"/>
          <p:cNvSpPr/>
          <p:nvPr/>
        </p:nvSpPr>
        <p:spPr>
          <a:xfrm>
            <a:off x="0" y="2890027"/>
            <a:ext cx="4086431" cy="461665"/>
          </a:xfrm>
          <a:prstGeom prst="rect">
            <a:avLst/>
          </a:prstGeom>
        </p:spPr>
        <p:txBody>
          <a:bodyPr wrap="square">
            <a:spAutoFit/>
          </a:bodyPr>
          <a:lstStyle/>
          <a:p>
            <a:r>
              <a:rPr lang="pt-BR" sz="2400" dirty="0" smtClean="0">
                <a:latin typeface="Times New Roman" panose="02020603050405020304" pitchFamily="18" charset="0"/>
                <a:cs typeface="Times New Roman" panose="02020603050405020304" pitchFamily="18" charset="0"/>
              </a:rPr>
              <a:t>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CHO </a:t>
            </a:r>
            <a:r>
              <a:rPr lang="pt-BR" sz="2400" dirty="0">
                <a:latin typeface="Times New Roman" panose="02020603050405020304" pitchFamily="18" charset="0"/>
                <a:cs typeface="Times New Roman" panose="02020603050405020304" pitchFamily="18" charset="0"/>
              </a:rPr>
              <a:t>+ </a:t>
            </a:r>
            <a:r>
              <a:rPr lang="pt-BR" sz="2400" dirty="0" smtClean="0">
                <a:latin typeface="Times New Roman" panose="02020603050405020304" pitchFamily="18" charset="0"/>
                <a:cs typeface="Times New Roman" panose="02020603050405020304" pitchFamily="18" charset="0"/>
              </a:rPr>
              <a:t>2Cu(OH)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 </a:t>
            </a:r>
            <a:r>
              <a:rPr lang="pt-BR" sz="2400" dirty="0" smtClean="0">
                <a:latin typeface="Times New Roman" panose="02020603050405020304" pitchFamily="18" charset="0"/>
                <a:cs typeface="Times New Roman" panose="02020603050405020304" pitchFamily="18" charset="0"/>
              </a:rPr>
              <a:t>NaOH</a:t>
            </a:r>
            <a:endParaRPr lang="en-US" sz="2400" dirty="0">
              <a:latin typeface="Times New Roman" panose="02020603050405020304" pitchFamily="18" charset="0"/>
              <a:cs typeface="Times New Roman" panose="02020603050405020304" pitchFamily="18" charset="0"/>
            </a:endParaRPr>
          </a:p>
        </p:txBody>
      </p:sp>
      <p:sp>
        <p:nvSpPr>
          <p:cNvPr id="30" name="Rectangle 29"/>
          <p:cNvSpPr/>
          <p:nvPr/>
        </p:nvSpPr>
        <p:spPr>
          <a:xfrm>
            <a:off x="5174121" y="2901999"/>
            <a:ext cx="3969879" cy="461665"/>
          </a:xfrm>
          <a:prstGeom prst="rect">
            <a:avLst/>
          </a:prstGeom>
        </p:spPr>
        <p:txBody>
          <a:bodyPr wrap="square">
            <a:spAutoFit/>
          </a:bodyPr>
          <a:lstStyle/>
          <a:p>
            <a:r>
              <a:rPr lang="pt-BR" sz="2400" dirty="0" smtClean="0">
                <a:latin typeface="Times New Roman" panose="02020603050405020304" pitchFamily="18" charset="0"/>
                <a:cs typeface="Times New Roman" panose="02020603050405020304" pitchFamily="18" charset="0"/>
              </a:rPr>
              <a:t>CH</a:t>
            </a:r>
            <a:r>
              <a:rPr lang="pt-BR" sz="2400" baseline="-25000" dirty="0" smtClean="0">
                <a:latin typeface="Times New Roman" panose="02020603050405020304" pitchFamily="18" charset="0"/>
                <a:cs typeface="Times New Roman" panose="02020603050405020304" pitchFamily="18" charset="0"/>
              </a:rPr>
              <a:t>3</a:t>
            </a:r>
            <a:r>
              <a:rPr lang="pt-BR" sz="2400" dirty="0" smtClean="0">
                <a:latin typeface="Times New Roman" panose="02020603050405020304" pitchFamily="18" charset="0"/>
                <a:cs typeface="Times New Roman" panose="02020603050405020304" pitchFamily="18" charset="0"/>
              </a:rPr>
              <a:t>COONa </a:t>
            </a:r>
            <a:r>
              <a:rPr lang="pt-BR" sz="2400" dirty="0">
                <a:latin typeface="Times New Roman" panose="02020603050405020304" pitchFamily="18" charset="0"/>
                <a:cs typeface="Times New Roman" panose="02020603050405020304" pitchFamily="18" charset="0"/>
              </a:rPr>
              <a:t>+ </a:t>
            </a:r>
            <a:r>
              <a:rPr lang="en-US" sz="2400" dirty="0">
                <a:solidFill>
                  <a:srgbClr val="C00000"/>
                </a:solidFill>
                <a:latin typeface="Times New Roman" panose="02020603050405020304" pitchFamily="18" charset="0"/>
                <a:cs typeface="Times New Roman" panose="02020603050405020304" pitchFamily="18" charset="0"/>
              </a:rPr>
              <a:t>Cu</a:t>
            </a:r>
            <a:r>
              <a:rPr lang="en-US" sz="2400" baseline="-25000" dirty="0">
                <a:solidFill>
                  <a:srgbClr val="C00000"/>
                </a:solidFill>
                <a:latin typeface="Times New Roman" panose="02020603050405020304" pitchFamily="18" charset="0"/>
                <a:cs typeface="Times New Roman" panose="02020603050405020304" pitchFamily="18" charset="0"/>
              </a:rPr>
              <a:t>2</a:t>
            </a:r>
            <a:r>
              <a:rPr lang="en-US" sz="2400" dirty="0">
                <a:solidFill>
                  <a:srgbClr val="C00000"/>
                </a:solidFill>
                <a:latin typeface="Times New Roman" panose="02020603050405020304" pitchFamily="18" charset="0"/>
                <a:cs typeface="Times New Roman" panose="02020603050405020304" pitchFamily="18" charset="0"/>
              </a:rPr>
              <a:t>O↓</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 </a:t>
            </a:r>
            <a:r>
              <a:rPr lang="pt-BR" sz="2400" dirty="0" smtClean="0">
                <a:latin typeface="Times New Roman" panose="02020603050405020304" pitchFamily="18" charset="0"/>
                <a:cs typeface="Times New Roman" panose="02020603050405020304" pitchFamily="18" charset="0"/>
              </a:rPr>
              <a:t>3H</a:t>
            </a:r>
            <a:r>
              <a:rPr lang="pt-BR" sz="2400" baseline="-25000" dirty="0" smtClean="0">
                <a:latin typeface="Times New Roman" panose="02020603050405020304" pitchFamily="18" charset="0"/>
                <a:cs typeface="Times New Roman" panose="02020603050405020304" pitchFamily="18" charset="0"/>
              </a:rPr>
              <a:t>2</a:t>
            </a:r>
            <a:r>
              <a:rPr lang="pt-BR" sz="2400" dirty="0" smtClean="0">
                <a:latin typeface="Times New Roman" panose="02020603050405020304" pitchFamily="18" charset="0"/>
                <a:cs typeface="Times New Roman" panose="02020603050405020304" pitchFamily="18" charset="0"/>
              </a:rPr>
              <a:t>O</a:t>
            </a:r>
            <a:endParaRPr lang="en-US" sz="2400" dirty="0">
              <a:latin typeface="Times New Roman" panose="02020603050405020304" pitchFamily="18" charset="0"/>
              <a:cs typeface="Times New Roman" panose="02020603050405020304" pitchFamily="18" charset="0"/>
            </a:endParaRPr>
          </a:p>
        </p:txBody>
      </p:sp>
      <p:grpSp>
        <p:nvGrpSpPr>
          <p:cNvPr id="31" name="Group 30"/>
          <p:cNvGrpSpPr/>
          <p:nvPr/>
        </p:nvGrpSpPr>
        <p:grpSpPr>
          <a:xfrm>
            <a:off x="4086431" y="2800480"/>
            <a:ext cx="1087690" cy="461665"/>
            <a:chOff x="5334000" y="5011628"/>
            <a:chExt cx="1219200" cy="461665"/>
          </a:xfrm>
        </p:grpSpPr>
        <p:cxnSp>
          <p:nvCxnSpPr>
            <p:cNvPr id="32" name="Straight Arrow Connector 31"/>
            <p:cNvCxnSpPr/>
            <p:nvPr/>
          </p:nvCxnSpPr>
          <p:spPr>
            <a:xfrm>
              <a:off x="5393791" y="54102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3" name="TextBox 32"/>
            <p:cNvSpPr txBox="1"/>
            <p:nvPr/>
          </p:nvSpPr>
          <p:spPr>
            <a:xfrm>
              <a:off x="5334000" y="5011628"/>
              <a:ext cx="1219200" cy="461665"/>
            </a:xfrm>
            <a:prstGeom prst="rect">
              <a:avLst/>
            </a:prstGeom>
            <a:noFill/>
          </p:spPr>
          <p:txBody>
            <a:bodyPr wrap="square" rtlCol="0">
              <a:spAutoFit/>
            </a:bodyPr>
            <a:lstStyle/>
            <a:p>
              <a:r>
                <a:rPr lang="en-US" sz="2400" dirty="0" smtClean="0">
                  <a:solidFill>
                    <a:srgbClr val="002060"/>
                  </a:solidFill>
                  <a:latin typeface="Times New Roman" panose="02020603050405020304" pitchFamily="18" charset="0"/>
                  <a:cs typeface="Times New Roman" panose="02020603050405020304" pitchFamily="18" charset="0"/>
                </a:rPr>
                <a:t>    t</a:t>
              </a:r>
              <a:r>
                <a:rPr lang="en-US" sz="2400" baseline="30000" dirty="0" smtClean="0">
                  <a:solidFill>
                    <a:srgbClr val="002060"/>
                  </a:solidFill>
                  <a:latin typeface="Times New Roman" panose="02020603050405020304" pitchFamily="18" charset="0"/>
                  <a:cs typeface="Times New Roman" panose="02020603050405020304" pitchFamily="18" charset="0"/>
                </a:rPr>
                <a:t>o</a:t>
              </a:r>
              <a:endParaRPr lang="en-US" sz="2400" baseline="-25000" dirty="0">
                <a:solidFill>
                  <a:srgbClr val="002060"/>
                </a:solidFill>
                <a:latin typeface="Times New Roman" panose="02020603050405020304" pitchFamily="18" charset="0"/>
                <a:cs typeface="Times New Roman" panose="02020603050405020304" pitchFamily="18" charset="0"/>
              </a:endParaRPr>
            </a:p>
          </p:txBody>
        </p:sp>
      </p:grpSp>
      <p:sp>
        <p:nvSpPr>
          <p:cNvPr id="3" name="Rectangle 2"/>
          <p:cNvSpPr/>
          <p:nvPr/>
        </p:nvSpPr>
        <p:spPr>
          <a:xfrm>
            <a:off x="6859545" y="3525333"/>
            <a:ext cx="2172390" cy="523220"/>
          </a:xfrm>
          <a:prstGeom prst="rect">
            <a:avLst/>
          </a:prstGeom>
        </p:spPr>
        <p:txBody>
          <a:bodyPr wrap="none">
            <a:spAutoFit/>
          </a:bodyPr>
          <a:lstStyle/>
          <a:p>
            <a:r>
              <a:rPr lang="en-US" sz="2800" b="1" dirty="0" err="1">
                <a:solidFill>
                  <a:srgbClr val="C00000"/>
                </a:solidFill>
                <a:latin typeface="Times New Roman" panose="02020603050405020304" pitchFamily="18" charset="0"/>
                <a:cs typeface="Times New Roman" panose="02020603050405020304" pitchFamily="18" charset="0"/>
              </a:rPr>
              <a:t>đồng</a:t>
            </a:r>
            <a:r>
              <a:rPr lang="en-US" sz="2800" b="1" dirty="0">
                <a:solidFill>
                  <a:srgbClr val="C00000"/>
                </a:solidFill>
                <a:latin typeface="Times New Roman" panose="02020603050405020304" pitchFamily="18" charset="0"/>
                <a:cs typeface="Times New Roman" panose="02020603050405020304" pitchFamily="18" charset="0"/>
              </a:rPr>
              <a:t> (I) </a:t>
            </a:r>
            <a:r>
              <a:rPr lang="en-US" sz="2800" b="1" dirty="0" err="1">
                <a:solidFill>
                  <a:srgbClr val="C00000"/>
                </a:solidFill>
                <a:latin typeface="Times New Roman" panose="02020603050405020304" pitchFamily="18" charset="0"/>
                <a:cs typeface="Times New Roman" panose="02020603050405020304" pitchFamily="18" charset="0"/>
              </a:rPr>
              <a:t>oxit</a:t>
            </a:r>
            <a:r>
              <a:rPr lang="en-US" sz="2800" b="1" dirty="0">
                <a:solidFill>
                  <a:srgbClr val="C00000"/>
                </a:solidFill>
                <a:latin typeface="Times New Roman" panose="02020603050405020304" pitchFamily="18" charset="0"/>
                <a:cs typeface="Times New Roman" panose="02020603050405020304" pitchFamily="18" charset="0"/>
              </a:rPr>
              <a:t> </a:t>
            </a:r>
            <a:endParaRPr lang="en-US" sz="2800" b="1" dirty="0">
              <a:solidFill>
                <a:srgbClr val="C00000"/>
              </a:solidFill>
            </a:endParaRPr>
          </a:p>
        </p:txBody>
      </p:sp>
      <p:sp>
        <p:nvSpPr>
          <p:cNvPr id="34" name="Rectangle 33"/>
          <p:cNvSpPr/>
          <p:nvPr/>
        </p:nvSpPr>
        <p:spPr>
          <a:xfrm>
            <a:off x="3893484" y="5250298"/>
            <a:ext cx="3156633" cy="523220"/>
          </a:xfrm>
          <a:prstGeom prst="rect">
            <a:avLst/>
          </a:prstGeom>
        </p:spPr>
        <p:txBody>
          <a:bodyPr wrap="none">
            <a:spAutoFit/>
          </a:bodyPr>
          <a:lstStyle/>
          <a:p>
            <a:pPr>
              <a:spcBef>
                <a:spcPct val="0"/>
              </a:spcBef>
            </a:pPr>
            <a:r>
              <a:rPr lang="en-US" altLang="en-US" sz="2800" dirty="0">
                <a:latin typeface="Times New Roman" panose="02020603050405020304" pitchFamily="18" charset="0"/>
                <a:cs typeface="Times New Roman" panose="02020603050405020304" pitchFamily="18" charset="0"/>
              </a:rPr>
              <a:t>(</a:t>
            </a:r>
            <a:r>
              <a:rPr lang="en-US" altLang="en-US" sz="2800" dirty="0" smtClean="0">
                <a:latin typeface="Times New Roman" panose="02020603050405020304" pitchFamily="18" charset="0"/>
                <a:cs typeface="Times New Roman" panose="02020603050405020304" pitchFamily="18" charset="0"/>
              </a:rPr>
              <a:t>2,4,6-tribromanilin)</a:t>
            </a:r>
            <a:endParaRPr lang="en-US" altLang="en-US" sz="2800" dirty="0">
              <a:solidFill>
                <a:srgbClr val="00336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8212743"/>
      </p:ext>
    </p:extLst>
  </p:cSld>
  <p:clrMapOvr>
    <a:masterClrMapping/>
  </p:clrMapOvr>
  <p:transition advClick="0">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5" y="-1"/>
            <a:ext cx="6890813" cy="438875"/>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1"/>
            <a:ext cx="6890818" cy="438875"/>
          </a:xfrm>
          <a:prstGeom prst="rect">
            <a:avLst/>
          </a:prstGeom>
          <a:noFill/>
          <a:ln w="9525">
            <a:noFill/>
            <a:miter lim="800000"/>
            <a:headEnd/>
            <a:tailEnd/>
          </a:ln>
        </p:spPr>
      </p:pic>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28</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6"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304800" y="228600"/>
            <a:ext cx="8686800" cy="2246769"/>
          </a:xfrm>
          <a:prstGeom prst="rect">
            <a:avLst/>
          </a:prstGeom>
          <a:noFill/>
          <a:ln w="9525">
            <a:noFill/>
            <a:miter lim="800000"/>
            <a:headEnd/>
            <a:tailEnd/>
          </a:ln>
        </p:spPr>
        <p:txBody>
          <a:bodyPr wrap="square">
            <a:spAutoFit/>
          </a:bodyPr>
          <a:lstStyle/>
          <a:p>
            <a:r>
              <a:rPr lang="en-US" sz="2800" b="1" dirty="0" err="1" smtClean="0">
                <a:solidFill>
                  <a:srgbClr val="002060"/>
                </a:solidFill>
                <a:latin typeface="Times New Roman" pitchFamily="18" charset="0"/>
                <a:cs typeface="Times New Roman" pitchFamily="18" charset="0"/>
              </a:rPr>
              <a:t>Bài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tập</a:t>
            </a:r>
            <a:r>
              <a:rPr lang="en-US" sz="2800" b="1" dirty="0" smtClean="0">
                <a:solidFill>
                  <a:srgbClr val="002060"/>
                </a:solidFill>
                <a:latin typeface="Times New Roman" pitchFamily="18" charset="0"/>
                <a:cs typeface="Times New Roman" pitchFamily="18" charset="0"/>
              </a:rPr>
              <a:t> 4: </a:t>
            </a:r>
            <a:r>
              <a:rPr lang="vi-VN" sz="2800" dirty="0" smtClean="0">
                <a:solidFill>
                  <a:srgbClr val="002060"/>
                </a:solidFill>
                <a:latin typeface="Times New Roman" pitchFamily="18" charset="0"/>
                <a:cs typeface="Times New Roman" pitchFamily="18" charset="0"/>
              </a:rPr>
              <a:t>Khi </a:t>
            </a:r>
            <a:r>
              <a:rPr lang="vi-VN" sz="2800" dirty="0">
                <a:solidFill>
                  <a:srgbClr val="002060"/>
                </a:solidFill>
                <a:latin typeface="Times New Roman" pitchFamily="18" charset="0"/>
                <a:cs typeface="Times New Roman" pitchFamily="18" charset="0"/>
              </a:rPr>
              <a:t>thủy phân 500 gam protein (A) thu được 170 gam alanin. Tính số mắt xích alanin có trong lượng (A) trên. Nếu phân tử khối của (A) là 50 000 thì số mắt xích trong phân tử (A) là bao nhiêu</a:t>
            </a:r>
            <a:r>
              <a:rPr lang="vi-VN" sz="2800" dirty="0" smtClean="0">
                <a:solidFill>
                  <a:srgbClr val="002060"/>
                </a:solidFill>
                <a:latin typeface="Times New Roman" pitchFamily="18" charset="0"/>
                <a:cs typeface="Times New Roman" pitchFamily="18" charset="0"/>
              </a:rPr>
              <a:t>?</a:t>
            </a:r>
            <a:endParaRPr lang="en-US" sz="2800" dirty="0" smtClean="0">
              <a:solidFill>
                <a:srgbClr val="002060"/>
              </a:solidFill>
              <a:latin typeface="Times New Roman" pitchFamily="18" charset="0"/>
              <a:cs typeface="Times New Roman" pitchFamily="18" charset="0"/>
            </a:endParaRPr>
          </a:p>
          <a:p>
            <a:r>
              <a:rPr lang="en-US" sz="2800" b="1" dirty="0" err="1" smtClean="0">
                <a:solidFill>
                  <a:srgbClr val="002060"/>
                </a:solidFill>
                <a:latin typeface="Times New Roman" pitchFamily="18" charset="0"/>
                <a:cs typeface="Times New Roman" pitchFamily="18" charset="0"/>
              </a:rPr>
              <a:t>Giải</a:t>
            </a:r>
            <a:r>
              <a:rPr lang="en-US" sz="2800" b="1" dirty="0" smtClean="0">
                <a:solidFill>
                  <a:srgbClr val="002060"/>
                </a:solidFill>
                <a:latin typeface="Times New Roman" pitchFamily="18" charset="0"/>
                <a:cs typeface="Times New Roman" pitchFamily="18" charset="0"/>
              </a:rPr>
              <a:t>:</a:t>
            </a:r>
            <a:endParaRPr lang="en-US" sz="2800" dirty="0">
              <a:solidFill>
                <a:srgbClr val="00206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2" name="TextBox 1"/>
              <p:cNvSpPr txBox="1"/>
              <p:nvPr/>
            </p:nvSpPr>
            <p:spPr>
              <a:xfrm>
                <a:off x="533400" y="2438400"/>
                <a:ext cx="8610600" cy="707758"/>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Số </a:t>
                </a:r>
                <a:r>
                  <a:rPr lang="en-US" sz="2800" dirty="0" err="1" smtClean="0">
                    <a:latin typeface="Times New Roman" panose="02020603050405020304" pitchFamily="18" charset="0"/>
                    <a:cs typeface="Times New Roman" panose="02020603050405020304" pitchFamily="18" charset="0"/>
                  </a:rPr>
                  <a:t>mol</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Protein A = </a:t>
                </a:r>
                <a14:m>
                  <m:oMath xmlns:m="http://schemas.openxmlformats.org/officeDocument/2006/math">
                    <m:f>
                      <m:fPr>
                        <m:ctrlPr>
                          <a:rPr lang="en-US" sz="2800" smtClean="0">
                            <a:latin typeface="Cambria Math" panose="02040503050406030204" pitchFamily="18" charset="0"/>
                            <a:cs typeface="Times New Roman" panose="02020603050405020304" pitchFamily="18" charset="0"/>
                          </a:rPr>
                        </m:ctrlPr>
                      </m:fPr>
                      <m:num>
                        <m:r>
                          <m:rPr>
                            <m:sty m:val="p"/>
                          </m:rPr>
                          <a:rPr lang="en-US" sz="2800" b="0" i="0" smtClean="0">
                            <a:latin typeface="Cambria Math" panose="02040503050406030204" pitchFamily="18" charset="0"/>
                            <a:cs typeface="Times New Roman" panose="02020603050405020304" pitchFamily="18" charset="0"/>
                          </a:rPr>
                          <m:t>m</m:t>
                        </m:r>
                      </m:num>
                      <m:den>
                        <m:r>
                          <m:rPr>
                            <m:sty m:val="p"/>
                          </m:rPr>
                          <a:rPr lang="en-US" sz="2800" b="0" i="0" smtClean="0">
                            <a:latin typeface="Cambria Math" panose="02040503050406030204" pitchFamily="18" charset="0"/>
                            <a:cs typeface="Times New Roman" panose="02020603050405020304" pitchFamily="18" charset="0"/>
                          </a:rPr>
                          <m:t>M</m:t>
                        </m:r>
                      </m:den>
                    </m:f>
                    <m:r>
                      <a:rPr lang="en-US" sz="2800" b="0" i="0" smtClean="0">
                        <a:latin typeface="Cambria Math" panose="02040503050406030204" pitchFamily="18" charset="0"/>
                        <a:cs typeface="Times New Roman" panose="02020603050405020304" pitchFamily="18" charset="0"/>
                      </a:rPr>
                      <m:t>=</m:t>
                    </m:r>
                  </m:oMath>
                </a14:m>
                <a:r>
                  <a:rPr lang="en-US" sz="2800" dirty="0" smtClean="0">
                    <a:latin typeface="Times New Roman" panose="02020603050405020304" pitchFamily="18" charset="0"/>
                    <a:cs typeface="Times New Roman" panose="02020603050405020304" pitchFamily="18" charset="0"/>
                  </a:rPr>
                  <a:t> </a:t>
                </a:r>
                <a14:m>
                  <m:oMath xmlns:m="http://schemas.openxmlformats.org/officeDocument/2006/math">
                    <m:f>
                      <m:fPr>
                        <m:ctrlPr>
                          <a:rPr lang="en-US" sz="2800" i="1" dirty="0" smtClean="0">
                            <a:latin typeface="Cambria Math" panose="02040503050406030204" pitchFamily="18" charset="0"/>
                            <a:cs typeface="Times New Roman" panose="02020603050405020304" pitchFamily="18" charset="0"/>
                          </a:rPr>
                        </m:ctrlPr>
                      </m:fPr>
                      <m:num>
                        <m:r>
                          <a:rPr lang="en-US" sz="2800" b="0" i="1" dirty="0" smtClean="0">
                            <a:latin typeface="Cambria Math" panose="02040503050406030204" pitchFamily="18" charset="0"/>
                            <a:cs typeface="Times New Roman" panose="02020603050405020304" pitchFamily="18" charset="0"/>
                          </a:rPr>
                          <m:t>500</m:t>
                        </m:r>
                      </m:num>
                      <m:den>
                        <m:r>
                          <a:rPr lang="en-US" sz="2800" b="0" i="1" dirty="0" smtClean="0">
                            <a:latin typeface="Cambria Math" panose="02040503050406030204" pitchFamily="18" charset="0"/>
                            <a:cs typeface="Times New Roman" panose="02020603050405020304" pitchFamily="18" charset="0"/>
                          </a:rPr>
                          <m:t>50000</m:t>
                        </m:r>
                      </m:den>
                    </m:f>
                  </m:oMath>
                </a14:m>
                <a:r>
                  <a:rPr lang="en-US" sz="2800" dirty="0" smtClean="0">
                    <a:latin typeface="Times New Roman" panose="02020603050405020304" pitchFamily="18" charset="0"/>
                    <a:cs typeface="Times New Roman" panose="02020603050405020304" pitchFamily="18" charset="0"/>
                  </a:rPr>
                  <a:t> = 0,01 </a:t>
                </a:r>
                <a:r>
                  <a:rPr lang="en-US" sz="2800" dirty="0" err="1" smtClean="0">
                    <a:latin typeface="Times New Roman" panose="02020603050405020304" pitchFamily="18" charset="0"/>
                    <a:cs typeface="Times New Roman" panose="02020603050405020304" pitchFamily="18" charset="0"/>
                  </a:rPr>
                  <a:t>mol</a:t>
                </a:r>
                <a:endParaRPr lang="en-US" sz="2800" dirty="0">
                  <a:latin typeface="Times New Roman" panose="02020603050405020304" pitchFamily="18" charset="0"/>
                  <a:cs typeface="Times New Roman" panose="02020603050405020304" pitchFamily="18" charset="0"/>
                </a:endParaRPr>
              </a:p>
            </p:txBody>
          </p:sp>
        </mc:Choice>
        <mc:Fallback>
          <p:sp>
            <p:nvSpPr>
              <p:cNvPr id="2" name="TextBox 1"/>
              <p:cNvSpPr txBox="1">
                <a:spLocks noRot="1" noChangeAspect="1" noMove="1" noResize="1" noEditPoints="1" noAdjustHandles="1" noChangeArrowheads="1" noChangeShapeType="1" noTextEdit="1"/>
              </p:cNvSpPr>
              <p:nvPr/>
            </p:nvSpPr>
            <p:spPr>
              <a:xfrm>
                <a:off x="533400" y="2438400"/>
                <a:ext cx="8610600" cy="707758"/>
              </a:xfrm>
              <a:prstGeom prst="rect">
                <a:avLst/>
              </a:prstGeom>
              <a:blipFill>
                <a:blip r:embed="rId5"/>
                <a:stretch>
                  <a:fillRect l="-1487" b="-1034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p:cNvSpPr txBox="1"/>
              <p:nvPr/>
            </p:nvSpPr>
            <p:spPr>
              <a:xfrm>
                <a:off x="533400" y="3276600"/>
                <a:ext cx="8610600" cy="11678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Phân </a:t>
                </a:r>
                <a:r>
                  <a:rPr lang="en-US" sz="2800" dirty="0" err="1" smtClean="0">
                    <a:latin typeface="Times New Roman" panose="02020603050405020304" pitchFamily="18" charset="0"/>
                    <a:cs typeface="Times New Roman" panose="02020603050405020304" pitchFamily="18" charset="0"/>
                  </a:rPr>
                  <a:t>tử</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khối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Alanin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có</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trongProtein</a:t>
                </a:r>
                <a:r>
                  <a:rPr lang="en-US" sz="2800" dirty="0" smtClean="0">
                    <a:latin typeface="Times New Roman" panose="02020603050405020304" pitchFamily="18" charset="0"/>
                    <a:cs typeface="Times New Roman" panose="02020603050405020304" pitchFamily="18" charset="0"/>
                  </a:rPr>
                  <a:t> A:</a:t>
                </a:r>
              </a:p>
              <a:p>
                <a:r>
                  <a:rPr lang="en-US" sz="2800" dirty="0" err="1" smtClean="0">
                    <a:latin typeface="Times New Roman" panose="02020603050405020304" pitchFamily="18" charset="0"/>
                    <a:cs typeface="Times New Roman" panose="02020603050405020304" pitchFamily="18" charset="0"/>
                  </a:rPr>
                  <a:t>M</a:t>
                </a:r>
                <a:r>
                  <a:rPr lang="en-US" sz="2800" baseline="-25000" dirty="0" err="1" smtClean="0">
                    <a:latin typeface="Times New Roman" panose="02020603050405020304" pitchFamily="18" charset="0"/>
                    <a:cs typeface="Times New Roman" panose="02020603050405020304" pitchFamily="18" charset="0"/>
                  </a:rPr>
                  <a:t>alanin</a:t>
                </a:r>
                <a:r>
                  <a:rPr lang="en-US" sz="2800" baseline="-25000" dirty="0" smtClean="0">
                    <a:latin typeface="Times New Roman" panose="02020603050405020304" pitchFamily="18" charset="0"/>
                    <a:cs typeface="Times New Roman" panose="02020603050405020304" pitchFamily="18" charset="0"/>
                  </a:rPr>
                  <a:t> </a:t>
                </a:r>
                <a:r>
                  <a:rPr lang="en-US" sz="2800" baseline="-25000" dirty="0" err="1" smtClean="0">
                    <a:latin typeface="Times New Roman" panose="02020603050405020304" pitchFamily="18" charset="0"/>
                    <a:cs typeface="Times New Roman" panose="02020603050405020304" pitchFamily="18" charset="0"/>
                  </a:rPr>
                  <a:t>trong</a:t>
                </a:r>
                <a:r>
                  <a:rPr lang="en-US" sz="2800" baseline="-25000" dirty="0" smtClean="0">
                    <a:latin typeface="Times New Roman" panose="02020603050405020304" pitchFamily="18" charset="0"/>
                    <a:cs typeface="Times New Roman" panose="02020603050405020304" pitchFamily="18" charset="0"/>
                  </a:rPr>
                  <a:t> A</a:t>
                </a:r>
                <a:r>
                  <a:rPr lang="en-US" sz="2800" dirty="0" smtClean="0">
                    <a:latin typeface="Times New Roman" panose="02020603050405020304" pitchFamily="18" charset="0"/>
                    <a:cs typeface="Times New Roman" panose="02020603050405020304" pitchFamily="18" charset="0"/>
                  </a:rPr>
                  <a:t> = </a:t>
                </a:r>
                <a14:m>
                  <m:oMath xmlns:m="http://schemas.openxmlformats.org/officeDocument/2006/math">
                    <m:f>
                      <m:fPr>
                        <m:ctrlPr>
                          <a:rPr lang="en-US" sz="2800" smtClean="0">
                            <a:latin typeface="Cambria Math" panose="02040503050406030204" pitchFamily="18" charset="0"/>
                            <a:cs typeface="Times New Roman" panose="02020603050405020304" pitchFamily="18" charset="0"/>
                          </a:rPr>
                        </m:ctrlPr>
                      </m:fPr>
                      <m:num>
                        <m:r>
                          <m:rPr>
                            <m:sty m:val="p"/>
                          </m:rPr>
                          <a:rPr lang="en-US" sz="2800" b="0" i="0" smtClean="0">
                            <a:latin typeface="Cambria Math" panose="02040503050406030204" pitchFamily="18" charset="0"/>
                            <a:cs typeface="Times New Roman" panose="02020603050405020304" pitchFamily="18" charset="0"/>
                          </a:rPr>
                          <m:t>m</m:t>
                        </m:r>
                      </m:num>
                      <m:den>
                        <m:r>
                          <m:rPr>
                            <m:sty m:val="p"/>
                          </m:rPr>
                          <a:rPr lang="en-US" sz="2800" b="0" i="0" smtClean="0">
                            <a:latin typeface="Cambria Math" panose="02040503050406030204" pitchFamily="18" charset="0"/>
                            <a:cs typeface="Times New Roman" panose="02020603050405020304" pitchFamily="18" charset="0"/>
                          </a:rPr>
                          <m:t>n</m:t>
                        </m:r>
                      </m:den>
                    </m:f>
                    <m:r>
                      <a:rPr lang="en-US" sz="2800" b="0" i="0" smtClean="0">
                        <a:latin typeface="Cambria Math" panose="02040503050406030204" pitchFamily="18" charset="0"/>
                        <a:cs typeface="Times New Roman" panose="02020603050405020304" pitchFamily="18" charset="0"/>
                      </a:rPr>
                      <m:t>=</m:t>
                    </m:r>
                  </m:oMath>
                </a14:m>
                <a:r>
                  <a:rPr lang="en-US" sz="2800" dirty="0" smtClean="0">
                    <a:latin typeface="Times New Roman" panose="02020603050405020304" pitchFamily="18" charset="0"/>
                    <a:cs typeface="Times New Roman" panose="02020603050405020304" pitchFamily="18" charset="0"/>
                  </a:rPr>
                  <a:t> </a:t>
                </a:r>
                <a14:m>
                  <m:oMath xmlns:m="http://schemas.openxmlformats.org/officeDocument/2006/math">
                    <m:f>
                      <m:fPr>
                        <m:ctrlPr>
                          <a:rPr lang="en-US" sz="2800" i="1" dirty="0" smtClean="0">
                            <a:latin typeface="Cambria Math" panose="02040503050406030204" pitchFamily="18" charset="0"/>
                            <a:cs typeface="Times New Roman" panose="02020603050405020304" pitchFamily="18" charset="0"/>
                          </a:rPr>
                        </m:ctrlPr>
                      </m:fPr>
                      <m:num>
                        <m:r>
                          <a:rPr lang="en-US" sz="2800" b="0" i="1" dirty="0" smtClean="0">
                            <a:latin typeface="Cambria Math" panose="02040503050406030204" pitchFamily="18" charset="0"/>
                            <a:cs typeface="Times New Roman" panose="02020603050405020304" pitchFamily="18" charset="0"/>
                          </a:rPr>
                          <m:t>170</m:t>
                        </m:r>
                      </m:num>
                      <m:den>
                        <m:r>
                          <a:rPr lang="en-US" sz="2800" b="0" i="1" dirty="0" smtClean="0">
                            <a:latin typeface="Cambria Math" panose="02040503050406030204" pitchFamily="18" charset="0"/>
                            <a:cs typeface="Times New Roman" panose="02020603050405020304" pitchFamily="18" charset="0"/>
                          </a:rPr>
                          <m:t>0</m:t>
                        </m:r>
                        <m:r>
                          <a:rPr lang="en-US" sz="2800" b="0" i="1" dirty="0" smtClean="0">
                            <a:latin typeface="Cambria Math" panose="02040503050406030204" pitchFamily="18" charset="0"/>
                            <a:cs typeface="Times New Roman" panose="02020603050405020304" pitchFamily="18" charset="0"/>
                          </a:rPr>
                          <m:t>,</m:t>
                        </m:r>
                        <m:r>
                          <a:rPr lang="en-US" sz="2800" b="0" i="1" dirty="0" smtClean="0">
                            <a:latin typeface="Cambria Math" panose="02040503050406030204" pitchFamily="18" charset="0"/>
                            <a:cs typeface="Times New Roman" panose="02020603050405020304" pitchFamily="18" charset="0"/>
                          </a:rPr>
                          <m:t>01</m:t>
                        </m:r>
                      </m:den>
                    </m:f>
                  </m:oMath>
                </a14:m>
                <a:r>
                  <a:rPr lang="en-US" sz="2800" dirty="0" smtClean="0">
                    <a:latin typeface="Times New Roman" panose="02020603050405020304" pitchFamily="18" charset="0"/>
                    <a:cs typeface="Times New Roman" panose="02020603050405020304" pitchFamily="18" charset="0"/>
                  </a:rPr>
                  <a:t> = 17000 </a:t>
                </a:r>
                <a:r>
                  <a:rPr lang="en-US" sz="2800" dirty="0" err="1" smtClean="0">
                    <a:latin typeface="Times New Roman" panose="02020603050405020304" pitchFamily="18" charset="0"/>
                    <a:cs typeface="Times New Roman" panose="02020603050405020304" pitchFamily="18" charset="0"/>
                  </a:rPr>
                  <a:t>đvc</a:t>
                </a:r>
                <a:endParaRPr lang="en-US" sz="2800" dirty="0">
                  <a:latin typeface="Times New Roman" panose="02020603050405020304" pitchFamily="18" charset="0"/>
                  <a:cs typeface="Times New Roman" panose="02020603050405020304"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533400" y="3276600"/>
                <a:ext cx="8610600" cy="1167820"/>
              </a:xfrm>
              <a:prstGeom prst="rect">
                <a:avLst/>
              </a:prstGeom>
              <a:blipFill>
                <a:blip r:embed="rId6"/>
                <a:stretch>
                  <a:fillRect l="-1487" t="-5759" b="-2618"/>
                </a:stretch>
              </a:blipFill>
            </p:spPr>
            <p:txBody>
              <a:bodyPr/>
              <a:lstStyle/>
              <a:p>
                <a:r>
                  <a:rPr lang="en-US">
                    <a:noFill/>
                  </a:rPr>
                  <a:t> </a:t>
                </a:r>
              </a:p>
            </p:txBody>
          </p:sp>
        </mc:Fallback>
      </mc:AlternateContent>
      <p:sp>
        <p:nvSpPr>
          <p:cNvPr id="11" name="TextBox 10"/>
          <p:cNvSpPr txBox="1"/>
          <p:nvPr/>
        </p:nvSpPr>
        <p:spPr>
          <a:xfrm>
            <a:off x="511629" y="4582180"/>
            <a:ext cx="8610600" cy="523220"/>
          </a:xfrm>
          <a:prstGeom prst="rect">
            <a:avLst/>
          </a:prstGeom>
          <a:noFill/>
        </p:spPr>
        <p:txBody>
          <a:bodyPr wrap="square" rtlCol="0">
            <a:spAutoFit/>
          </a:bodyPr>
          <a:lstStyle/>
          <a:p>
            <a:r>
              <a:rPr lang="pt-BR" sz="2800" dirty="0" smtClean="0">
                <a:latin typeface="Times New Roman" panose="02020603050405020304" pitchFamily="18" charset="0"/>
                <a:cs typeface="Times New Roman" panose="02020603050405020304" pitchFamily="18" charset="0"/>
              </a:rPr>
              <a:t>Alanin: CH</a:t>
            </a:r>
            <a:r>
              <a:rPr lang="pt-BR" sz="2800" baseline="-25000" dirty="0" smtClean="0">
                <a:latin typeface="Times New Roman" panose="02020603050405020304" pitchFamily="18" charset="0"/>
                <a:cs typeface="Times New Roman" panose="02020603050405020304" pitchFamily="18" charset="0"/>
              </a:rPr>
              <a:t>3</a:t>
            </a:r>
            <a:r>
              <a:rPr lang="pt-BR" sz="2800" dirty="0" smtClean="0">
                <a:latin typeface="Times New Roman" panose="02020603050405020304" pitchFamily="18" charset="0"/>
                <a:cs typeface="Times New Roman" panose="02020603050405020304" pitchFamily="18" charset="0"/>
              </a:rPr>
              <a:t>CH(NH</a:t>
            </a:r>
            <a:r>
              <a:rPr lang="pt-BR" sz="2800" baseline="-25000" dirty="0" smtClean="0">
                <a:latin typeface="Times New Roman" panose="02020603050405020304" pitchFamily="18" charset="0"/>
                <a:cs typeface="Times New Roman" panose="02020603050405020304" pitchFamily="18" charset="0"/>
              </a:rPr>
              <a:t>2</a:t>
            </a:r>
            <a:r>
              <a:rPr lang="pt-BR" sz="2800" dirty="0" smtClean="0">
                <a:latin typeface="Times New Roman" panose="02020603050405020304" pitchFamily="18" charset="0"/>
                <a:cs typeface="Times New Roman" panose="02020603050405020304" pitchFamily="18" charset="0"/>
              </a:rPr>
              <a:t>)COOH </a:t>
            </a:r>
            <a:r>
              <a:rPr lang="pt-BR" sz="28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latin typeface="Times New Roman" panose="02020603050405020304" pitchFamily="18" charset="0"/>
                <a:cs typeface="Times New Roman" panose="02020603050405020304" pitchFamily="18" charset="0"/>
              </a:rPr>
              <a:t>M</a:t>
            </a:r>
            <a:r>
              <a:rPr lang="en-US" sz="2800" baseline="-25000" dirty="0" err="1" smtClean="0">
                <a:latin typeface="Times New Roman" panose="02020603050405020304" pitchFamily="18" charset="0"/>
                <a:cs typeface="Times New Roman" panose="02020603050405020304" pitchFamily="18" charset="0"/>
              </a:rPr>
              <a:t>Alanin</a:t>
            </a:r>
            <a:r>
              <a:rPr lang="en-US" sz="2800" dirty="0" smtClean="0">
                <a:latin typeface="Times New Roman" panose="02020603050405020304" pitchFamily="18" charset="0"/>
                <a:cs typeface="Times New Roman" panose="02020603050405020304" pitchFamily="18" charset="0"/>
              </a:rPr>
              <a:t> = 89 </a:t>
            </a:r>
            <a:r>
              <a:rPr lang="en-US" sz="2800" dirty="0" err="1" smtClean="0">
                <a:latin typeface="Times New Roman" panose="02020603050405020304" pitchFamily="18" charset="0"/>
                <a:cs typeface="Times New Roman" panose="02020603050405020304" pitchFamily="18" charset="0"/>
              </a:rPr>
              <a:t>đvc</a:t>
            </a:r>
            <a:endParaRPr lang="en-US" sz="28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7" name="TextBox 16"/>
              <p:cNvSpPr txBox="1"/>
              <p:nvPr/>
            </p:nvSpPr>
            <p:spPr>
              <a:xfrm>
                <a:off x="511629" y="5375945"/>
                <a:ext cx="8610600" cy="700705"/>
              </a:xfrm>
              <a:prstGeom prst="rect">
                <a:avLst/>
              </a:prstGeom>
              <a:noFill/>
            </p:spPr>
            <p:txBody>
              <a:bodyPr wrap="square" rtlCol="0">
                <a:spAutoFit/>
              </a:bodyPr>
              <a:lstStyle/>
              <a:p>
                <a:r>
                  <a:rPr lang="pt-BR" sz="2800" dirty="0" smtClean="0">
                    <a:latin typeface="Times New Roman" panose="02020603050405020304" pitchFamily="18" charset="0"/>
                    <a:cs typeface="Times New Roman" panose="02020603050405020304" pitchFamily="18" charset="0"/>
                  </a:rPr>
                  <a:t>Số mắt xích Alanin là = </a:t>
                </a:r>
                <a14:m>
                  <m:oMath xmlns:m="http://schemas.openxmlformats.org/officeDocument/2006/math">
                    <m:f>
                      <m:fPr>
                        <m:ctrlPr>
                          <a:rPr lang="pt-BR" sz="2800" i="1" smtClean="0">
                            <a:latin typeface="Cambria Math" panose="02040503050406030204" pitchFamily="18" charset="0"/>
                            <a:cs typeface="Times New Roman" panose="02020603050405020304" pitchFamily="18" charset="0"/>
                          </a:rPr>
                        </m:ctrlPr>
                      </m:fPr>
                      <m:num>
                        <m:r>
                          <a:rPr lang="en-US" sz="2800" b="0" i="1" smtClean="0">
                            <a:latin typeface="Cambria Math" panose="02040503050406030204" pitchFamily="18" charset="0"/>
                            <a:cs typeface="Times New Roman" panose="02020603050405020304" pitchFamily="18" charset="0"/>
                          </a:rPr>
                          <m:t>17000</m:t>
                        </m:r>
                      </m:num>
                      <m:den>
                        <m:r>
                          <a:rPr lang="en-US" sz="2800" b="0" i="1" smtClean="0">
                            <a:latin typeface="Cambria Math" panose="02040503050406030204" pitchFamily="18" charset="0"/>
                            <a:cs typeface="Times New Roman" panose="02020603050405020304" pitchFamily="18" charset="0"/>
                          </a:rPr>
                          <m:t>89</m:t>
                        </m:r>
                      </m:den>
                    </m:f>
                  </m:oMath>
                </a14:m>
                <a:r>
                  <a:rPr lang="en-US" sz="2800" dirty="0" smtClean="0">
                    <a:latin typeface="Times New Roman" panose="02020603050405020304" pitchFamily="18" charset="0"/>
                    <a:cs typeface="Times New Roman" panose="02020603050405020304" pitchFamily="18" charset="0"/>
                  </a:rPr>
                  <a:t> = 191 </a:t>
                </a:r>
                <a:r>
                  <a:rPr lang="en-US" sz="2800" dirty="0" err="1" smtClean="0">
                    <a:latin typeface="Times New Roman" panose="02020603050405020304" pitchFamily="18" charset="0"/>
                    <a:cs typeface="Times New Roman" panose="02020603050405020304" pitchFamily="18" charset="0"/>
                  </a:rPr>
                  <a:t>mắt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xích</a:t>
                </a:r>
                <a:endParaRPr lang="en-US" sz="2800" dirty="0">
                  <a:latin typeface="Times New Roman" panose="02020603050405020304" pitchFamily="18" charset="0"/>
                  <a:cs typeface="Times New Roman" panose="02020603050405020304"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511629" y="5375945"/>
                <a:ext cx="8610600" cy="700705"/>
              </a:xfrm>
              <a:prstGeom prst="rect">
                <a:avLst/>
              </a:prstGeom>
              <a:blipFill>
                <a:blip r:embed="rId7"/>
                <a:stretch>
                  <a:fillRect l="-1487" b="-10435"/>
                </a:stretch>
              </a:blipFill>
            </p:spPr>
            <p:txBody>
              <a:bodyPr/>
              <a:lstStyle/>
              <a:p>
                <a:r>
                  <a:rPr lang="en-US">
                    <a:noFill/>
                  </a:rPr>
                  <a:t> </a:t>
                </a:r>
              </a:p>
            </p:txBody>
          </p:sp>
        </mc:Fallback>
      </mc:AlternateContent>
    </p:spTree>
    <p:extLst>
      <p:ext uri="{BB962C8B-B14F-4D97-AF65-F5344CB8AC3E}">
        <p14:creationId xmlns:p14="http://schemas.microsoft.com/office/powerpoint/2010/main" val="3204936742"/>
      </p:ext>
    </p:extLst>
  </p:cSld>
  <p:clrMapOvr>
    <a:masterClrMapping/>
  </p:clrMapOvr>
  <p:transition advClick="0">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29618" y="3048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TỔNG KẾT</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304800" y="1130723"/>
            <a:ext cx="8534400" cy="3770263"/>
          </a:xfrm>
          <a:prstGeom prst="rect">
            <a:avLst/>
          </a:prstGeom>
          <a:noFill/>
        </p:spPr>
        <p:txBody>
          <a:bodyPr wrap="square" rtlCol="0">
            <a:spAutoFit/>
          </a:bodyPr>
          <a:lstStyle/>
          <a:p>
            <a:r>
              <a:rPr lang="vi-VN" sz="2800" b="1" dirty="0">
                <a:solidFill>
                  <a:srgbClr val="1909E5"/>
                </a:solidFill>
                <a:latin typeface="Times New Roman" pitchFamily="18" charset="0"/>
                <a:cs typeface="Times New Roman" pitchFamily="18" charset="0"/>
              </a:rPr>
              <a:t>Qua bài học này, học</a:t>
            </a:r>
            <a:r>
              <a:rPr lang="en-US" sz="2800" b="1" dirty="0">
                <a:solidFill>
                  <a:srgbClr val="1909E5"/>
                </a:solidFill>
                <a:latin typeface="Times New Roman" pitchFamily="18" charset="0"/>
                <a:cs typeface="Times New Roman" pitchFamily="18" charset="0"/>
              </a:rPr>
              <a:t> </a:t>
            </a:r>
            <a:r>
              <a:rPr lang="en-US" sz="2800" b="1" dirty="0" err="1">
                <a:solidFill>
                  <a:srgbClr val="1909E5"/>
                </a:solidFill>
                <a:latin typeface="Times New Roman" pitchFamily="18" charset="0"/>
                <a:cs typeface="Times New Roman" pitchFamily="18" charset="0"/>
              </a:rPr>
              <a:t>sinh</a:t>
            </a:r>
            <a:r>
              <a:rPr lang="vi-VN" sz="2800" b="1" dirty="0">
                <a:solidFill>
                  <a:srgbClr val="1909E5"/>
                </a:solidFill>
                <a:latin typeface="Times New Roman" pitchFamily="18" charset="0"/>
                <a:cs typeface="Times New Roman" pitchFamily="18" charset="0"/>
              </a:rPr>
              <a:t> cần đạt được những kiến thức cơ bản sau:</a:t>
            </a:r>
          </a:p>
          <a:p>
            <a:endParaRPr lang="vi-VN" sz="1500" b="1" dirty="0">
              <a:solidFill>
                <a:srgbClr val="002060"/>
              </a:solidFill>
              <a:latin typeface="Times New Roman" pitchFamily="18" charset="0"/>
              <a:cs typeface="Times New Roman" pitchFamily="18" charset="0"/>
            </a:endParaRPr>
          </a:p>
          <a:p>
            <a:pPr eaLnBrk="0" hangingPunct="0"/>
            <a:r>
              <a:rPr lang="vi-VN" sz="2800" dirty="0" smtClean="0">
                <a:solidFill>
                  <a:srgbClr val="002060"/>
                </a:solidFill>
                <a:latin typeface="Times New Roman" pitchFamily="18" charset="0"/>
                <a:cs typeface="Times New Roman" pitchFamily="18" charset="0"/>
              </a:rPr>
              <a:t>1</a:t>
            </a:r>
            <a:r>
              <a:rPr lang="en-US" sz="2800" dirty="0" smtClean="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Trình bày được khái niệm, phân loại, gọi tên của amin, amino axit và protein.</a:t>
            </a:r>
          </a:p>
          <a:p>
            <a:pPr eaLnBrk="0" hangingPunct="0"/>
            <a:r>
              <a:rPr lang="vi-VN" sz="2800" dirty="0" smtClean="0">
                <a:solidFill>
                  <a:srgbClr val="002060"/>
                </a:solidFill>
                <a:latin typeface="Times New Roman" pitchFamily="18" charset="0"/>
                <a:cs typeface="Times New Roman" pitchFamily="18" charset="0"/>
              </a:rPr>
              <a:t> </a:t>
            </a:r>
            <a:endParaRPr lang="en-US" sz="2800" dirty="0">
              <a:solidFill>
                <a:srgbClr val="002060"/>
              </a:solidFill>
              <a:latin typeface="Times New Roman" pitchFamily="18" charset="0"/>
              <a:cs typeface="Times New Roman" pitchFamily="18" charset="0"/>
            </a:endParaRPr>
          </a:p>
          <a:p>
            <a:pPr eaLnBrk="0" hangingPunct="0"/>
            <a:r>
              <a:rPr lang="en-US" sz="2800" dirty="0" smtClean="0">
                <a:solidFill>
                  <a:srgbClr val="002060"/>
                </a:solidFill>
                <a:latin typeface="Times New Roman" panose="02020603050405020304" pitchFamily="18" charset="0"/>
                <a:cs typeface="Times New Roman" panose="02020603050405020304" pitchFamily="18" charset="0"/>
              </a:rPr>
              <a:t>2. </a:t>
            </a:r>
            <a:r>
              <a:rPr lang="vi-VN" sz="2800" dirty="0">
                <a:solidFill>
                  <a:srgbClr val="002060"/>
                </a:solidFill>
                <a:latin typeface="Times New Roman" pitchFamily="18" charset="0"/>
                <a:cs typeface="Times New Roman" pitchFamily="18" charset="0"/>
              </a:rPr>
              <a:t>Viết được phương trình phản ứng thể hiện tính chất hóa học của amin, amino </a:t>
            </a:r>
            <a:r>
              <a:rPr lang="vi-VN" sz="2800" dirty="0" smtClean="0">
                <a:solidFill>
                  <a:srgbClr val="002060"/>
                </a:solidFill>
                <a:latin typeface="Times New Roman" pitchFamily="18" charset="0"/>
                <a:cs typeface="Times New Roman" pitchFamily="18" charset="0"/>
              </a:rPr>
              <a:t>axit, protein </a:t>
            </a:r>
            <a:r>
              <a:rPr lang="en-US" sz="2800" dirty="0" err="1" smtClean="0">
                <a:solidFill>
                  <a:srgbClr val="002060"/>
                </a:solidFill>
                <a:latin typeface="Times New Roman" pitchFamily="18" charset="0"/>
                <a:cs typeface="Times New Roman" pitchFamily="18" charset="0"/>
              </a:rPr>
              <a:t>và</a:t>
            </a:r>
            <a:r>
              <a:rPr lang="en-US" sz="2800" dirty="0" smtClean="0">
                <a:solidFill>
                  <a:srgbClr val="002060"/>
                </a:solidFill>
                <a:latin typeface="Times New Roman" pitchFamily="18" charset="0"/>
                <a:cs typeface="Times New Roman" pitchFamily="18" charset="0"/>
              </a:rPr>
              <a:t> v</a:t>
            </a:r>
            <a:r>
              <a:rPr lang="vi-VN" sz="2800" dirty="0" smtClean="0">
                <a:solidFill>
                  <a:srgbClr val="002060"/>
                </a:solidFill>
                <a:latin typeface="Times New Roman" pitchFamily="18" charset="0"/>
                <a:cs typeface="Times New Roman" pitchFamily="18" charset="0"/>
              </a:rPr>
              <a:t>ận </a:t>
            </a:r>
            <a:r>
              <a:rPr lang="vi-VN" sz="2800" dirty="0">
                <a:solidFill>
                  <a:srgbClr val="002060"/>
                </a:solidFill>
                <a:latin typeface="Times New Roman" pitchFamily="18" charset="0"/>
                <a:cs typeface="Times New Roman" pitchFamily="18" charset="0"/>
              </a:rPr>
              <a:t>dụng </a:t>
            </a:r>
            <a:r>
              <a:rPr lang="en-US" sz="2800" dirty="0" err="1" smtClean="0">
                <a:solidFill>
                  <a:srgbClr val="002060"/>
                </a:solidFill>
                <a:latin typeface="Times New Roman" pitchFamily="18" charset="0"/>
                <a:cs typeface="Times New Roman" pitchFamily="18" charset="0"/>
              </a:rPr>
              <a:t>để</a:t>
            </a:r>
            <a:r>
              <a:rPr lang="en-US" sz="2800" dirty="0" smtClean="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giải được các bài tập</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liên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quan</a:t>
            </a:r>
            <a:r>
              <a:rPr lang="en-US" sz="2800" dirty="0" smtClean="0">
                <a:solidFill>
                  <a:srgbClr val="002060"/>
                </a:solidFill>
                <a:latin typeface="Times New Roman" pitchFamily="18" charset="0"/>
                <a:cs typeface="Times New Roman" pitchFamily="18" charset="0"/>
              </a:rPr>
              <a:t>.</a:t>
            </a:r>
            <a:endParaRPr lang="en-US" sz="1500" dirty="0">
              <a:solidFill>
                <a:srgbClr val="002060"/>
              </a:solidFill>
              <a:latin typeface="Times New Roman" pitchFamily="18" charset="0"/>
              <a:cs typeface="Times New Roman" pitchFamily="18" charset="0"/>
            </a:endParaRPr>
          </a:p>
        </p:txBody>
      </p:sp>
      <p:pic>
        <p:nvPicPr>
          <p:cNvPr id="13" name="Picture 27" descr="Hoja Carta2">
            <a:extLst>
              <a:ext uri="{FF2B5EF4-FFF2-40B4-BE49-F238E27FC236}">
                <a16:creationId xmlns:a16="http://schemas.microsoft.com/office/drawing/2014/main" id="{7E9FFC25-C793-48F9-89D9-A763DB68910C}"/>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4" name="Slide Number Placeholder 26">
            <a:extLst>
              <a:ext uri="{FF2B5EF4-FFF2-40B4-BE49-F238E27FC236}">
                <a16:creationId xmlns:a16="http://schemas.microsoft.com/office/drawing/2014/main" id="{47772CE5-C945-4877-8B85-955AD8ECAE1B}"/>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29</a:t>
            </a:fld>
            <a:r>
              <a:rPr lang="en-US" sz="1600" b="1" dirty="0" smtClean="0">
                <a:solidFill>
                  <a:srgbClr val="002060"/>
                </a:solidFill>
              </a:rPr>
              <a:t>/36</a:t>
            </a:r>
            <a:endParaRPr lang="en-US" sz="1600" b="1" dirty="0">
              <a:solidFill>
                <a:srgbClr val="002060"/>
              </a:solidFill>
            </a:endParaRPr>
          </a:p>
        </p:txBody>
      </p:sp>
      <p:sp>
        <p:nvSpPr>
          <p:cNvPr id="15" name="Rectangle 14">
            <a:extLst>
              <a:ext uri="{FF2B5EF4-FFF2-40B4-BE49-F238E27FC236}">
                <a16:creationId xmlns:a16="http://schemas.microsoft.com/office/drawing/2014/main" id="{070EEF94-534F-400E-B060-3308B13EE891}"/>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6"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84160" y="496669"/>
            <a:ext cx="8983640"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NỘI QUY LỚP HỌC TRỰC TUYẾN</a:t>
            </a:r>
            <a:endParaRPr lang="en-US" sz="3200" b="1" dirty="0">
              <a:solidFill>
                <a:schemeClr val="bg1"/>
              </a:solidFill>
              <a:latin typeface="Times New Roman" pitchFamily="18" charset="0"/>
              <a:cs typeface="Times New Roman" pitchFamily="18" charset="0"/>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3</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2" name="Rounded Rectangle 11"/>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2" name="TextBox 1"/>
          <p:cNvSpPr txBox="1"/>
          <p:nvPr/>
        </p:nvSpPr>
        <p:spPr>
          <a:xfrm>
            <a:off x="84160" y="1295400"/>
            <a:ext cx="8983640" cy="4801314"/>
          </a:xfrm>
          <a:prstGeom prst="rect">
            <a:avLst/>
          </a:prstGeom>
          <a:noFill/>
        </p:spPr>
        <p:txBody>
          <a:bodyPr wrap="square" rtlCol="0">
            <a:spAutoFit/>
          </a:bodyPr>
          <a:lstStyle/>
          <a:p>
            <a:pPr algn="just"/>
            <a:r>
              <a:rPr lang="en-US" sz="2800" b="1" dirty="0">
                <a:solidFill>
                  <a:srgbClr val="002060"/>
                </a:solidFill>
                <a:latin typeface="Times New Roman" panose="02020603050405020304" pitchFamily="18" charset="0"/>
                <a:cs typeface="Times New Roman" panose="02020603050405020304" pitchFamily="18" charset="0"/>
              </a:rPr>
              <a:t>5</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Trong</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quá</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trình</a:t>
            </a:r>
            <a:r>
              <a:rPr lang="en-US" sz="2800" dirty="0" smtClean="0">
                <a:solidFill>
                  <a:srgbClr val="002060"/>
                </a:solidFill>
                <a:latin typeface="Times New Roman" panose="02020603050405020304" pitchFamily="18" charset="0"/>
                <a:cs typeface="Times New Roman" panose="02020603050405020304" pitchFamily="18" charset="0"/>
              </a:rPr>
              <a:t> học, </a:t>
            </a:r>
            <a:r>
              <a:rPr lang="en-US" sz="2800" dirty="0" err="1" smtClean="0">
                <a:solidFill>
                  <a:srgbClr val="002060"/>
                </a:solidFill>
                <a:latin typeface="Times New Roman" panose="02020603050405020304" pitchFamily="18" charset="0"/>
                <a:cs typeface="Times New Roman" panose="02020603050405020304" pitchFamily="18" charset="0"/>
              </a:rPr>
              <a:t>sinh</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viên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tắt</a:t>
            </a:r>
            <a:r>
              <a:rPr lang="en-US" sz="2800" dirty="0" smtClean="0">
                <a:solidFill>
                  <a:srgbClr val="002060"/>
                </a:solidFill>
                <a:latin typeface="Times New Roman" panose="02020603050405020304" pitchFamily="18" charset="0"/>
                <a:cs typeface="Times New Roman" panose="02020603050405020304" pitchFamily="18" charset="0"/>
              </a:rPr>
              <a:t> Mic </a:t>
            </a:r>
            <a:r>
              <a:rPr lang="en-US" sz="2800" dirty="0" err="1" smtClean="0">
                <a:solidFill>
                  <a:srgbClr val="002060"/>
                </a:solidFill>
                <a:latin typeface="Times New Roman" panose="02020603050405020304" pitchFamily="18" charset="0"/>
                <a:cs typeface="Times New Roman" panose="02020603050405020304" pitchFamily="18" charset="0"/>
              </a:rPr>
              <a:t>và</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bật</a:t>
            </a:r>
            <a:r>
              <a:rPr lang="en-US" sz="2800" dirty="0" smtClean="0">
                <a:solidFill>
                  <a:srgbClr val="002060"/>
                </a:solidFill>
                <a:latin typeface="Times New Roman" panose="02020603050405020304" pitchFamily="18" charset="0"/>
                <a:cs typeface="Times New Roman" panose="02020603050405020304" pitchFamily="18" charset="0"/>
              </a:rPr>
              <a:t> Webcam </a:t>
            </a:r>
            <a:r>
              <a:rPr lang="en-US" sz="2800" dirty="0" err="1" smtClean="0">
                <a:solidFill>
                  <a:srgbClr val="002060"/>
                </a:solidFill>
                <a:latin typeface="Times New Roman" panose="02020603050405020304" pitchFamily="18" charset="0"/>
                <a:cs typeface="Times New Roman" panose="02020603050405020304" pitchFamily="18" charset="0"/>
              </a:rPr>
              <a:t>để</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thầy</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cô</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theo</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dõi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và</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trao</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đổi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tương</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tác</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Chỉ</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bật</a:t>
            </a:r>
            <a:r>
              <a:rPr lang="en-US" sz="2800" dirty="0" smtClean="0">
                <a:solidFill>
                  <a:srgbClr val="002060"/>
                </a:solidFill>
                <a:latin typeface="Times New Roman" panose="02020603050405020304" pitchFamily="18" charset="0"/>
                <a:cs typeface="Times New Roman" panose="02020603050405020304" pitchFamily="18" charset="0"/>
              </a:rPr>
              <a:t> Mic </a:t>
            </a:r>
            <a:r>
              <a:rPr lang="en-US" sz="2800" dirty="0" err="1" smtClean="0">
                <a:solidFill>
                  <a:srgbClr val="002060"/>
                </a:solidFill>
                <a:latin typeface="Times New Roman" panose="02020603050405020304" pitchFamily="18" charset="0"/>
                <a:cs typeface="Times New Roman" panose="02020603050405020304" pitchFamily="18" charset="0"/>
              </a:rPr>
              <a:t>khi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thầy</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cô</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chỉ</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định</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phát</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biểu</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hoặc</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có</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nội</a:t>
            </a:r>
            <a:r>
              <a:rPr lang="en-US" sz="2800" dirty="0" smtClean="0">
                <a:solidFill>
                  <a:srgbClr val="002060"/>
                </a:solidFill>
                <a:latin typeface="Times New Roman" panose="02020603050405020304" pitchFamily="18" charset="0"/>
                <a:cs typeface="Times New Roman" panose="02020603050405020304" pitchFamily="18" charset="0"/>
              </a:rPr>
              <a:t> dung </a:t>
            </a:r>
            <a:r>
              <a:rPr lang="en-US" sz="2800" dirty="0" err="1" smtClean="0">
                <a:solidFill>
                  <a:srgbClr val="002060"/>
                </a:solidFill>
                <a:latin typeface="Times New Roman" panose="02020603050405020304" pitchFamily="18" charset="0"/>
                <a:cs typeface="Times New Roman" panose="02020603050405020304" pitchFamily="18" charset="0"/>
              </a:rPr>
              <a:t>muốn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trao</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đổi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phản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hồi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với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thầy</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cô</a:t>
            </a:r>
            <a:r>
              <a:rPr lang="en-US" sz="2800" dirty="0" smtClean="0">
                <a:solidFill>
                  <a:srgbClr val="002060"/>
                </a:solidFill>
                <a:latin typeface="Times New Roman" panose="02020603050405020304" pitchFamily="18" charset="0"/>
                <a:cs typeface="Times New Roman" panose="02020603050405020304" pitchFamily="18" charset="0"/>
              </a:rPr>
              <a:t>.</a:t>
            </a:r>
          </a:p>
          <a:p>
            <a:pPr algn="just"/>
            <a:endParaRPr lang="en-US" dirty="0" smtClean="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6. </a:t>
            </a:r>
            <a:r>
              <a:rPr lang="en-US" sz="2800" dirty="0" err="1" smtClean="0">
                <a:solidFill>
                  <a:srgbClr val="002060"/>
                </a:solidFill>
                <a:latin typeface="Times New Roman" panose="02020603050405020304" pitchFamily="18" charset="0"/>
                <a:cs typeface="Times New Roman" panose="02020603050405020304" pitchFamily="18" charset="0"/>
              </a:rPr>
              <a:t>Sinh</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viên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tự</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giác</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ghi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chép</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bài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và</a:t>
            </a:r>
            <a:r>
              <a:rPr lang="en-US" sz="2800" dirty="0" smtClean="0">
                <a:solidFill>
                  <a:srgbClr val="002060"/>
                </a:solidFill>
                <a:latin typeface="Times New Roman" panose="02020603050405020304" pitchFamily="18" charset="0"/>
                <a:cs typeface="Times New Roman" panose="02020603050405020304" pitchFamily="18" charset="0"/>
              </a:rPr>
              <a:t> làm </a:t>
            </a:r>
            <a:r>
              <a:rPr lang="en-US" sz="2800" dirty="0" err="1" smtClean="0">
                <a:solidFill>
                  <a:srgbClr val="002060"/>
                </a:solidFill>
                <a:latin typeface="Times New Roman" panose="02020603050405020304" pitchFamily="18" charset="0"/>
                <a:cs typeface="Times New Roman" panose="02020603050405020304" pitchFamily="18" charset="0"/>
              </a:rPr>
              <a:t>bài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tập</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nghiêm</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túc</a:t>
            </a:r>
            <a:r>
              <a:rPr lang="en-US" sz="2800" dirty="0" smtClean="0">
                <a:solidFill>
                  <a:srgbClr val="002060"/>
                </a:solidFill>
                <a:latin typeface="Times New Roman" panose="02020603050405020304" pitchFamily="18" charset="0"/>
                <a:cs typeface="Times New Roman" panose="02020603050405020304" pitchFamily="18" charset="0"/>
              </a:rPr>
              <a:t>.</a:t>
            </a:r>
          </a:p>
          <a:p>
            <a:pPr algn="just"/>
            <a:endParaRPr lang="en-US" dirty="0" smtClean="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7. </a:t>
            </a:r>
            <a:r>
              <a:rPr lang="en-US" sz="2800" dirty="0" err="1" smtClean="0">
                <a:solidFill>
                  <a:srgbClr val="002060"/>
                </a:solidFill>
                <a:latin typeface="Times New Roman" panose="02020603050405020304" pitchFamily="18" charset="0"/>
                <a:cs typeface="Times New Roman" panose="02020603050405020304" pitchFamily="18" charset="0"/>
              </a:rPr>
              <a:t>Sinh</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viên</a:t>
            </a:r>
            <a:r>
              <a:rPr lang="en-US" sz="2800" dirty="0" smtClean="0">
                <a:solidFill>
                  <a:srgbClr val="002060"/>
                </a:solidFill>
                <a:latin typeface="Times New Roman" panose="02020603050405020304" pitchFamily="18" charset="0"/>
                <a:cs typeface="Times New Roman" panose="02020603050405020304" pitchFamily="18" charset="0"/>
              </a:rPr>
              <a:t> n</a:t>
            </a:r>
            <a:r>
              <a:rPr lang="vi-VN" sz="2800" dirty="0" smtClean="0">
                <a:solidFill>
                  <a:srgbClr val="002060"/>
                </a:solidFill>
                <a:latin typeface="Times New Roman" panose="02020603050405020304" pitchFamily="18" charset="0"/>
                <a:cs typeface="Times New Roman" panose="02020603050405020304" pitchFamily="18" charset="0"/>
              </a:rPr>
              <a:t>gồi </a:t>
            </a:r>
            <a:r>
              <a:rPr lang="vi-VN" sz="2800" dirty="0">
                <a:solidFill>
                  <a:srgbClr val="002060"/>
                </a:solidFill>
                <a:latin typeface="Times New Roman" panose="02020603050405020304" pitchFamily="18" charset="0"/>
                <a:cs typeface="Times New Roman" panose="02020603050405020304" pitchFamily="18" charset="0"/>
              </a:rPr>
              <a:t>học ngay ngắn và tập trung như khi học trên lớp, trang </a:t>
            </a:r>
            <a:r>
              <a:rPr lang="vi-VN" sz="2800" dirty="0" smtClean="0">
                <a:solidFill>
                  <a:srgbClr val="002060"/>
                </a:solidFill>
                <a:latin typeface="Times New Roman" panose="02020603050405020304" pitchFamily="18" charset="0"/>
                <a:cs typeface="Times New Roman" panose="02020603050405020304" pitchFamily="18" charset="0"/>
              </a:rPr>
              <a:t>phục</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và</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lời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nói</a:t>
            </a:r>
            <a:r>
              <a:rPr lang="vi-VN" sz="2800" dirty="0" smtClean="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lịch </a:t>
            </a:r>
            <a:r>
              <a:rPr lang="vi-VN" sz="2800" dirty="0" smtClean="0">
                <a:solidFill>
                  <a:srgbClr val="002060"/>
                </a:solidFill>
                <a:latin typeface="Times New Roman" panose="02020603050405020304" pitchFamily="18" charset="0"/>
                <a:cs typeface="Times New Roman" panose="02020603050405020304" pitchFamily="18" charset="0"/>
              </a:rPr>
              <a:t>sự.</a:t>
            </a:r>
            <a:endParaRPr lang="en-US" sz="2800" dirty="0" smtClean="0">
              <a:solidFill>
                <a:srgbClr val="002060"/>
              </a:solidFill>
              <a:latin typeface="Times New Roman" panose="02020603050405020304" pitchFamily="18" charset="0"/>
              <a:cs typeface="Times New Roman" panose="02020603050405020304" pitchFamily="18" charset="0"/>
            </a:endParaRPr>
          </a:p>
          <a:p>
            <a:pPr algn="just"/>
            <a:endParaRPr lang="en-US" dirty="0" smtClean="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8. </a:t>
            </a:r>
            <a:r>
              <a:rPr lang="en-US" sz="2800" dirty="0" err="1" smtClean="0">
                <a:solidFill>
                  <a:srgbClr val="002060"/>
                </a:solidFill>
                <a:latin typeface="Times New Roman" panose="02020603050405020304" pitchFamily="18" charset="0"/>
                <a:cs typeface="Times New Roman" panose="02020603050405020304" pitchFamily="18" charset="0"/>
              </a:rPr>
              <a:t>Sinh</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viên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không</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nói</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chuyện</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không</a:t>
            </a:r>
            <a:r>
              <a:rPr lang="en-US" sz="2800" dirty="0" smtClean="0">
                <a:solidFill>
                  <a:srgbClr val="002060"/>
                </a:solidFill>
                <a:latin typeface="Times New Roman" panose="02020603050405020304" pitchFamily="18" charset="0"/>
                <a:cs typeface="Times New Roman" panose="02020603050405020304" pitchFamily="18" charset="0"/>
              </a:rPr>
              <a:t> làm </a:t>
            </a:r>
            <a:r>
              <a:rPr lang="en-US" sz="2800" dirty="0" err="1" smtClean="0">
                <a:solidFill>
                  <a:srgbClr val="002060"/>
                </a:solidFill>
                <a:latin typeface="Times New Roman" panose="02020603050405020304" pitchFamily="18" charset="0"/>
                <a:cs typeface="Times New Roman" panose="02020603050405020304" pitchFamily="18" charset="0"/>
              </a:rPr>
              <a:t>việc</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riêng</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trong</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quá</a:t>
            </a:r>
            <a:r>
              <a:rPr lang="en-US" sz="2800" dirty="0" smtClean="0">
                <a:solidFill>
                  <a:srgbClr val="002060"/>
                </a:solidFill>
                <a:latin typeface="Times New Roman" panose="02020603050405020304" pitchFamily="18" charset="0"/>
                <a:cs typeface="Times New Roman" panose="02020603050405020304" pitchFamily="18" charset="0"/>
              </a:rPr>
              <a:t> </a:t>
            </a:r>
            <a:r>
              <a:rPr lang="en-US" sz="2800" dirty="0" err="1" smtClean="0">
                <a:solidFill>
                  <a:srgbClr val="002060"/>
                </a:solidFill>
                <a:latin typeface="Times New Roman" panose="02020603050405020304" pitchFamily="18" charset="0"/>
                <a:cs typeface="Times New Roman" panose="02020603050405020304" pitchFamily="18" charset="0"/>
              </a:rPr>
              <a:t>trình</a:t>
            </a:r>
            <a:r>
              <a:rPr lang="en-US" sz="2800" dirty="0" smtClean="0">
                <a:solidFill>
                  <a:srgbClr val="002060"/>
                </a:solidFill>
                <a:latin typeface="Times New Roman" panose="02020603050405020304" pitchFamily="18" charset="0"/>
                <a:cs typeface="Times New Roman" panose="02020603050405020304" pitchFamily="18" charset="0"/>
              </a:rPr>
              <a:t> học, </a:t>
            </a:r>
            <a:r>
              <a:rPr lang="en-US" sz="2800" dirty="0" err="1" smtClean="0">
                <a:solidFill>
                  <a:srgbClr val="002060"/>
                </a:solidFill>
                <a:latin typeface="Times New Roman" panose="02020603050405020304" pitchFamily="18" charset="0"/>
                <a:cs typeface="Times New Roman" panose="02020603050405020304" pitchFamily="18" charset="0"/>
              </a:rPr>
              <a:t>không</a:t>
            </a:r>
            <a:r>
              <a:rPr lang="en-US" sz="2800" dirty="0" smtClean="0">
                <a:solidFill>
                  <a:srgbClr val="002060"/>
                </a:solidFill>
                <a:latin typeface="Times New Roman" panose="02020603050405020304" pitchFamily="18" charset="0"/>
                <a:cs typeface="Times New Roman" panose="02020603050405020304" pitchFamily="18" charset="0"/>
              </a:rPr>
              <a:t> </a:t>
            </a:r>
            <a:r>
              <a:rPr lang="vi-VN" sz="2800" dirty="0" smtClean="0">
                <a:solidFill>
                  <a:srgbClr val="002060"/>
                </a:solidFill>
                <a:latin typeface="Times New Roman" panose="02020603050405020304" pitchFamily="18" charset="0"/>
                <a:cs typeface="Times New Roman" panose="02020603050405020304" pitchFamily="18" charset="0"/>
              </a:rPr>
              <a:t>bật </a:t>
            </a:r>
            <a:r>
              <a:rPr lang="vi-VN" sz="2800" dirty="0">
                <a:solidFill>
                  <a:srgbClr val="002060"/>
                </a:solidFill>
                <a:latin typeface="Times New Roman" panose="02020603050405020304" pitchFamily="18" charset="0"/>
                <a:cs typeface="Times New Roman" panose="02020603050405020304" pitchFamily="18" charset="0"/>
              </a:rPr>
              <a:t>các thiết bị, chương trình </a:t>
            </a:r>
            <a:r>
              <a:rPr lang="vi-VN" sz="2800" dirty="0" smtClean="0">
                <a:solidFill>
                  <a:srgbClr val="002060"/>
                </a:solidFill>
                <a:latin typeface="Times New Roman" panose="02020603050405020304" pitchFamily="18" charset="0"/>
                <a:cs typeface="Times New Roman" panose="02020603050405020304" pitchFamily="18" charset="0"/>
              </a:rPr>
              <a:t>khác</a:t>
            </a:r>
            <a:r>
              <a:rPr lang="en-US" sz="2800" dirty="0" smtClean="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623563431"/>
      </p:ext>
    </p:extLst>
  </p:cSld>
  <p:clrMapOvr>
    <a:masterClrMapping/>
  </p:clrMapOvr>
  <p:transition advClick="0">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2286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BÀI TẬP </a:t>
            </a:r>
            <a:r>
              <a:rPr lang="en-US" sz="3200" b="1" dirty="0" smtClean="0">
                <a:solidFill>
                  <a:schemeClr val="bg1"/>
                </a:solidFill>
                <a:latin typeface="Times New Roman" pitchFamily="18" charset="0"/>
                <a:cs typeface="Times New Roman" pitchFamily="18" charset="0"/>
              </a:rPr>
              <a:t>OFFLINE</a:t>
            </a:r>
            <a:endParaRPr lang="en-US" sz="32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21" name="TextBox 13"/>
          <p:cNvSpPr txBox="1">
            <a:spLocks noChangeArrowheads="1"/>
          </p:cNvSpPr>
          <p:nvPr/>
        </p:nvSpPr>
        <p:spPr bwMode="auto">
          <a:xfrm>
            <a:off x="1371600" y="4267200"/>
            <a:ext cx="6248400" cy="523220"/>
          </a:xfrm>
          <a:prstGeom prst="rect">
            <a:avLst/>
          </a:prstGeom>
          <a:noFill/>
          <a:ln w="9525">
            <a:noFill/>
            <a:miter lim="800000"/>
            <a:headEnd/>
            <a:tailEnd/>
          </a:ln>
        </p:spPr>
        <p:txBody>
          <a:bodyPr wrap="square">
            <a:spAutoFit/>
          </a:bodyPr>
          <a:lstStyle/>
          <a:p>
            <a:pPr algn="ctr"/>
            <a:r>
              <a:rPr lang="en-US" sz="2800" b="1" dirty="0" err="1">
                <a:solidFill>
                  <a:srgbClr val="002060"/>
                </a:solidFill>
                <a:latin typeface="Times New Roman" pitchFamily="18" charset="0"/>
                <a:cs typeface="Times New Roman" pitchFamily="18" charset="0"/>
              </a:rPr>
              <a:t>Bài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tập</a:t>
            </a:r>
            <a:r>
              <a:rPr lang="en-US" sz="2800" b="1" dirty="0">
                <a:solidFill>
                  <a:srgbClr val="002060"/>
                </a:solidFill>
                <a:latin typeface="Times New Roman" pitchFamily="18" charset="0"/>
                <a:cs typeface="Times New Roman" pitchFamily="18" charset="0"/>
              </a:rPr>
              <a:t> 5 (</a:t>
            </a:r>
            <a:r>
              <a:rPr lang="en-US" sz="2800" b="1" dirty="0" err="1">
                <a:solidFill>
                  <a:srgbClr val="002060"/>
                </a:solidFill>
                <a:latin typeface="Times New Roman" pitchFamily="18" charset="0"/>
                <a:cs typeface="Times New Roman" pitchFamily="18" charset="0"/>
              </a:rPr>
              <a:t>Tài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liệu</a:t>
            </a:r>
            <a:r>
              <a:rPr lang="en-US" sz="2800" b="1" dirty="0">
                <a:solidFill>
                  <a:srgbClr val="002060"/>
                </a:solidFill>
                <a:latin typeface="Times New Roman" pitchFamily="18" charset="0"/>
                <a:cs typeface="Times New Roman" pitchFamily="18" charset="0"/>
              </a:rPr>
              <a:t> 3, </a:t>
            </a:r>
            <a:r>
              <a:rPr lang="en-US" sz="2800" b="1" dirty="0" err="1">
                <a:solidFill>
                  <a:srgbClr val="002060"/>
                </a:solidFill>
                <a:latin typeface="Times New Roman" pitchFamily="18" charset="0"/>
                <a:cs typeface="Times New Roman" pitchFamily="18" charset="0"/>
              </a:rPr>
              <a:t>trang</a:t>
            </a:r>
            <a:r>
              <a:rPr lang="en-US" sz="2800" b="1" dirty="0">
                <a:solidFill>
                  <a:srgbClr val="002060"/>
                </a:solidFill>
                <a:latin typeface="Times New Roman" pitchFamily="18" charset="0"/>
                <a:cs typeface="Times New Roman" pitchFamily="18" charset="0"/>
              </a:rPr>
              <a:t> 4)</a:t>
            </a:r>
          </a:p>
        </p:txBody>
      </p:sp>
      <p:pic>
        <p:nvPicPr>
          <p:cNvPr id="1026" name="Picture 2" descr="C:\Documents and Settings\HP\My Documents\My Pictures\113-512.png"/>
          <p:cNvPicPr>
            <a:picLocks noChangeAspect="1" noChangeArrowheads="1"/>
          </p:cNvPicPr>
          <p:nvPr/>
        </p:nvPicPr>
        <p:blipFill>
          <a:blip r:embed="rId4" cstate="print"/>
          <a:srcRect/>
          <a:stretch>
            <a:fillRect/>
          </a:stretch>
        </p:blipFill>
        <p:spPr bwMode="auto">
          <a:xfrm>
            <a:off x="4572000" y="1295400"/>
            <a:ext cx="2438400" cy="2438400"/>
          </a:xfrm>
          <a:prstGeom prst="rect">
            <a:avLst/>
          </a:prstGeom>
          <a:noFill/>
        </p:spPr>
      </p:pic>
      <p:pic>
        <p:nvPicPr>
          <p:cNvPr id="1027" name="Picture 3" descr="C:\Documents and Settings\HP\My Documents\My Pictures\C--Users-sschlegel-Pictures-Question-Mark-Man.jpg"/>
          <p:cNvPicPr>
            <a:picLocks noChangeAspect="1" noChangeArrowheads="1"/>
          </p:cNvPicPr>
          <p:nvPr/>
        </p:nvPicPr>
        <p:blipFill>
          <a:blip r:embed="rId5" cstate="print"/>
          <a:srcRect l="14384" t="4110" r="19863" b="8219"/>
          <a:stretch>
            <a:fillRect/>
          </a:stretch>
        </p:blipFill>
        <p:spPr bwMode="auto">
          <a:xfrm>
            <a:off x="1676400" y="1295400"/>
            <a:ext cx="1828800" cy="2438400"/>
          </a:xfrm>
          <a:prstGeom prst="rect">
            <a:avLst/>
          </a:prstGeom>
          <a:noFill/>
        </p:spPr>
      </p:pic>
      <p:pic>
        <p:nvPicPr>
          <p:cNvPr id="15" name="Picture 27" descr="Hoja Carta2">
            <a:extLst>
              <a:ext uri="{FF2B5EF4-FFF2-40B4-BE49-F238E27FC236}">
                <a16:creationId xmlns:a16="http://schemas.microsoft.com/office/drawing/2014/main" id="{0C74EA37-2660-49BC-BE8D-5DFEE6F38672}"/>
              </a:ext>
            </a:extLst>
          </p:cNvPr>
          <p:cNvPicPr>
            <a:picLocks noChangeAspect="1" noChangeArrowheads="1"/>
          </p:cNvPicPr>
          <p:nvPr/>
        </p:nvPicPr>
        <p:blipFill>
          <a:blip r:embed="rId6"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3F135474-4BBB-42D2-BCA3-46BB3182EFAF}"/>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30</a:t>
            </a:fld>
            <a:r>
              <a:rPr lang="en-US" sz="1600" b="1" dirty="0" smtClean="0">
                <a:solidFill>
                  <a:srgbClr val="002060"/>
                </a:solidFill>
              </a:rPr>
              <a:t>/36</a:t>
            </a:r>
            <a:endParaRPr lang="en-US" sz="1600" b="1" dirty="0">
              <a:solidFill>
                <a:srgbClr val="002060"/>
              </a:solidFill>
            </a:endParaRPr>
          </a:p>
        </p:txBody>
      </p:sp>
      <p:sp>
        <p:nvSpPr>
          <p:cNvPr id="22" name="Rectangle 21">
            <a:extLst>
              <a:ext uri="{FF2B5EF4-FFF2-40B4-BE49-F238E27FC236}">
                <a16:creationId xmlns:a16="http://schemas.microsoft.com/office/drawing/2014/main" id="{B9AAFEF8-00DC-4321-806D-C718ABCA6C9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6"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2286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NỘI DUNG CHUẨN BỊ </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Rectangle 3"/>
          <p:cNvSpPr>
            <a:spLocks noChangeArrowheads="1"/>
          </p:cNvSpPr>
          <p:nvPr/>
        </p:nvSpPr>
        <p:spPr bwMode="auto">
          <a:xfrm>
            <a:off x="1197429" y="838214"/>
            <a:ext cx="6400800" cy="584775"/>
          </a:xfrm>
          <a:prstGeom prst="rect">
            <a:avLst/>
          </a:prstGeom>
          <a:noFill/>
          <a:ln w="9525">
            <a:noFill/>
            <a:miter lim="800000"/>
            <a:headEnd/>
            <a:tailEnd/>
          </a:ln>
        </p:spPr>
        <p:txBody>
          <a:bodyPr wrap="square">
            <a:spAutoFit/>
          </a:bodyPr>
          <a:lstStyle/>
          <a:p>
            <a:pPr algn="ctr"/>
            <a:r>
              <a:rPr lang="en-US" sz="3200" b="1" dirty="0" err="1">
                <a:solidFill>
                  <a:srgbClr val="00B050"/>
                </a:solidFill>
                <a:latin typeface="Times New Roman" pitchFamily="18" charset="0"/>
                <a:cs typeface="Times New Roman" pitchFamily="18" charset="0"/>
              </a:rPr>
              <a:t>Bài</a:t>
            </a:r>
            <a:r>
              <a:rPr lang="en-US" sz="3200" b="1" dirty="0">
                <a:solidFill>
                  <a:srgbClr val="00B050"/>
                </a:solidFill>
                <a:latin typeface="Times New Roman" pitchFamily="18" charset="0"/>
                <a:cs typeface="Times New Roman" pitchFamily="18" charset="0"/>
              </a:rPr>
              <a:t> </a:t>
            </a:r>
            <a:r>
              <a:rPr lang="vi-VN" sz="3200" b="1" dirty="0" smtClean="0">
                <a:solidFill>
                  <a:srgbClr val="00B050"/>
                </a:solidFill>
                <a:latin typeface="Times New Roman" pitchFamily="18" charset="0"/>
                <a:cs typeface="Times New Roman" pitchFamily="18" charset="0"/>
              </a:rPr>
              <a:t>70</a:t>
            </a:r>
            <a:r>
              <a:rPr lang="en-US" sz="3200" b="1" dirty="0" smtClean="0">
                <a:solidFill>
                  <a:srgbClr val="00B050"/>
                </a:solidFill>
                <a:latin typeface="Times New Roman" pitchFamily="18" charset="0"/>
                <a:cs typeface="Times New Roman" pitchFamily="18" charset="0"/>
              </a:rPr>
              <a:t>. </a:t>
            </a:r>
            <a:r>
              <a:rPr lang="vi-VN" sz="3200" b="1" dirty="0" smtClean="0">
                <a:solidFill>
                  <a:srgbClr val="00B050"/>
                </a:solidFill>
                <a:latin typeface="Times New Roman" pitchFamily="18" charset="0"/>
                <a:cs typeface="Times New Roman" pitchFamily="18" charset="0"/>
              </a:rPr>
              <a:t>ĐẠI CƯƠNG VỀ POLIME</a:t>
            </a:r>
            <a:endParaRPr lang="en-US" sz="3200" b="1" dirty="0">
              <a:solidFill>
                <a:srgbClr val="00B050"/>
              </a:solidFill>
              <a:latin typeface="Times New Roman" pitchFamily="18" charset="0"/>
              <a:cs typeface="Times New Roman" pitchFamily="18" charset="0"/>
            </a:endParaRPr>
          </a:p>
        </p:txBody>
      </p:sp>
      <p:pic>
        <p:nvPicPr>
          <p:cNvPr id="14" name="Picture 27" descr="Hoja Carta2">
            <a:extLst>
              <a:ext uri="{FF2B5EF4-FFF2-40B4-BE49-F238E27FC236}">
                <a16:creationId xmlns:a16="http://schemas.microsoft.com/office/drawing/2014/main" id="{F8F7045E-6AB5-40B3-850B-8DE11A600345}"/>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123EE555-881B-44FA-9485-D8D49F66335D}"/>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31</a:t>
            </a:fld>
            <a:r>
              <a:rPr lang="en-US" sz="1600" b="1" dirty="0" smtClean="0">
                <a:solidFill>
                  <a:srgbClr val="002060"/>
                </a:solidFill>
              </a:rPr>
              <a:t>/36</a:t>
            </a:r>
            <a:endParaRPr lang="en-US" sz="1600" b="1" dirty="0">
              <a:solidFill>
                <a:srgbClr val="002060"/>
              </a:solidFill>
            </a:endParaRPr>
          </a:p>
        </p:txBody>
      </p:sp>
      <p:sp>
        <p:nvSpPr>
          <p:cNvPr id="19" name="Rectangle 18">
            <a:extLst>
              <a:ext uri="{FF2B5EF4-FFF2-40B4-BE49-F238E27FC236}">
                <a16:creationId xmlns:a16="http://schemas.microsoft.com/office/drawing/2014/main" id="{7FB21752-55DB-4A4C-9A97-362507B84786}"/>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grpSp>
        <p:nvGrpSpPr>
          <p:cNvPr id="16" name="Group 3"/>
          <p:cNvGrpSpPr>
            <a:grpSpLocks/>
          </p:cNvGrpSpPr>
          <p:nvPr/>
        </p:nvGrpSpPr>
        <p:grpSpPr bwMode="auto">
          <a:xfrm>
            <a:off x="1066800" y="1524000"/>
            <a:ext cx="762000" cy="665163"/>
            <a:chOff x="1110" y="2656"/>
            <a:chExt cx="1549" cy="1351"/>
          </a:xfrm>
        </p:grpSpPr>
        <p:sp>
          <p:nvSpPr>
            <p:cNvPr id="17"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18"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0" name="AutoShape 6"/>
            <p:cNvSpPr>
              <a:spLocks noChangeArrowheads="1"/>
            </p:cNvSpPr>
            <p:nvPr/>
          </p:nvSpPr>
          <p:spPr bwMode="gray">
            <a:xfrm>
              <a:off x="1200" y="2737"/>
              <a:ext cx="1349" cy="1167"/>
            </a:xfrm>
            <a:prstGeom prst="hexagon">
              <a:avLst>
                <a:gd name="adj" fmla="val 28896"/>
                <a:gd name="vf" fmla="val 115470"/>
              </a:avLst>
            </a:prstGeom>
            <a:gradFill rotWithShape="1">
              <a:gsLst>
                <a:gs pos="0">
                  <a:srgbClr val="E2D700">
                    <a:gamma/>
                    <a:shade val="46275"/>
                    <a:invGamma/>
                  </a:srgbClr>
                </a:gs>
                <a:gs pos="100000">
                  <a:srgbClr val="E2D700"/>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grpSp>
        <p:nvGrpSpPr>
          <p:cNvPr id="22" name="Group 7"/>
          <p:cNvGrpSpPr>
            <a:grpSpLocks/>
          </p:cNvGrpSpPr>
          <p:nvPr/>
        </p:nvGrpSpPr>
        <p:grpSpPr bwMode="auto">
          <a:xfrm>
            <a:off x="1025525" y="2514600"/>
            <a:ext cx="762000" cy="665163"/>
            <a:chOff x="3174" y="2656"/>
            <a:chExt cx="1549" cy="1351"/>
          </a:xfrm>
        </p:grpSpPr>
        <p:sp>
          <p:nvSpPr>
            <p:cNvPr id="23"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4"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5" name="AutoShape 10"/>
            <p:cNvSpPr>
              <a:spLocks noChangeArrowheads="1"/>
            </p:cNvSpPr>
            <p:nvPr/>
          </p:nvSpPr>
          <p:spPr bwMode="gray">
            <a:xfrm>
              <a:off x="3264" y="2737"/>
              <a:ext cx="1349" cy="1167"/>
            </a:xfrm>
            <a:prstGeom prst="hexagon">
              <a:avLst>
                <a:gd name="adj" fmla="val 28896"/>
                <a:gd name="vf" fmla="val 115470"/>
              </a:avLst>
            </a:prstGeom>
            <a:gradFill rotWithShape="1">
              <a:gsLst>
                <a:gs pos="0">
                  <a:srgbClr val="0F6FC6">
                    <a:gamma/>
                    <a:shade val="46275"/>
                    <a:invGamma/>
                  </a:srgbClr>
                </a:gs>
                <a:gs pos="100000">
                  <a:srgbClr val="0F6FC6"/>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sp>
        <p:nvSpPr>
          <p:cNvPr id="28" name="Line 11"/>
          <p:cNvSpPr>
            <a:spLocks noChangeShapeType="1"/>
          </p:cNvSpPr>
          <p:nvPr/>
        </p:nvSpPr>
        <p:spPr bwMode="auto">
          <a:xfrm>
            <a:off x="1676399" y="2151063"/>
            <a:ext cx="58674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Text Box 12"/>
          <p:cNvSpPr txBox="1">
            <a:spLocks noChangeArrowheads="1"/>
          </p:cNvSpPr>
          <p:nvPr/>
        </p:nvSpPr>
        <p:spPr bwMode="auto">
          <a:xfrm>
            <a:off x="1781130" y="1600200"/>
            <a:ext cx="2008883" cy="584775"/>
          </a:xfrm>
          <a:prstGeom prst="rect">
            <a:avLst/>
          </a:prstGeom>
          <a:noFill/>
          <a:ln w="9525" algn="ctr">
            <a:noFill/>
            <a:miter lim="800000"/>
            <a:headEnd/>
            <a:tailEnd/>
          </a:ln>
        </p:spPr>
        <p:txBody>
          <a:bodyPr wrap="none">
            <a:spAutoFit/>
          </a:bodyPr>
          <a:lstStyle/>
          <a:p>
            <a:pPr eaLnBrk="0" hangingPunct="0"/>
            <a:r>
              <a:rPr lang="vi-VN" sz="3200" dirty="0">
                <a:solidFill>
                  <a:srgbClr val="002060"/>
                </a:solidFill>
                <a:latin typeface="Times New Roman" pitchFamily="18" charset="0"/>
                <a:cs typeface="Times New Roman" pitchFamily="18" charset="0"/>
              </a:rPr>
              <a:t>Khái </a:t>
            </a:r>
            <a:r>
              <a:rPr lang="vi-VN" sz="3200" dirty="0" smtClean="0">
                <a:solidFill>
                  <a:srgbClr val="002060"/>
                </a:solidFill>
                <a:latin typeface="Times New Roman" pitchFamily="18" charset="0"/>
                <a:cs typeface="Times New Roman" pitchFamily="18" charset="0"/>
              </a:rPr>
              <a:t>niệm </a:t>
            </a:r>
            <a:endParaRPr lang="vi-VN" sz="3200" dirty="0">
              <a:solidFill>
                <a:srgbClr val="002060"/>
              </a:solidFill>
              <a:latin typeface="Times New Roman" pitchFamily="18" charset="0"/>
              <a:cs typeface="Times New Roman" pitchFamily="18" charset="0"/>
            </a:endParaRPr>
          </a:p>
        </p:txBody>
      </p:sp>
      <p:sp>
        <p:nvSpPr>
          <p:cNvPr id="34" name="Text Box 13"/>
          <p:cNvSpPr txBox="1">
            <a:spLocks noChangeArrowheads="1"/>
          </p:cNvSpPr>
          <p:nvPr/>
        </p:nvSpPr>
        <p:spPr bwMode="gray">
          <a:xfrm>
            <a:off x="1246188" y="1541463"/>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1</a:t>
            </a:r>
          </a:p>
        </p:txBody>
      </p:sp>
      <p:sp>
        <p:nvSpPr>
          <p:cNvPr id="35" name="Text Box 15"/>
          <p:cNvSpPr txBox="1">
            <a:spLocks noChangeArrowheads="1"/>
          </p:cNvSpPr>
          <p:nvPr/>
        </p:nvSpPr>
        <p:spPr bwMode="auto">
          <a:xfrm>
            <a:off x="1746250" y="2438400"/>
            <a:ext cx="4121150" cy="584775"/>
          </a:xfrm>
          <a:prstGeom prst="rect">
            <a:avLst/>
          </a:prstGeom>
          <a:noFill/>
          <a:ln w="9525" algn="ctr">
            <a:noFill/>
            <a:miter lim="800000"/>
            <a:headEnd/>
            <a:tailEnd/>
          </a:ln>
        </p:spPr>
        <p:txBody>
          <a:bodyPr wrap="square">
            <a:spAutoFit/>
          </a:bodyPr>
          <a:lstStyle/>
          <a:p>
            <a:pPr eaLnBrk="0" hangingPunct="0"/>
            <a:r>
              <a:rPr lang="en-US" sz="3200" dirty="0" err="1">
                <a:solidFill>
                  <a:srgbClr val="002060"/>
                </a:solidFill>
                <a:latin typeface="Times New Roman" pitchFamily="18" charset="0"/>
                <a:cs typeface="Times New Roman" pitchFamily="18" charset="0"/>
              </a:rPr>
              <a:t>Đặc</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điểm</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cấu</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trúc</a:t>
            </a:r>
            <a:endParaRPr lang="en-US" sz="3200" dirty="0">
              <a:solidFill>
                <a:srgbClr val="002060"/>
              </a:solidFill>
              <a:latin typeface="Times New Roman" pitchFamily="18" charset="0"/>
              <a:cs typeface="Times New Roman" pitchFamily="18" charset="0"/>
            </a:endParaRPr>
          </a:p>
        </p:txBody>
      </p:sp>
      <p:sp>
        <p:nvSpPr>
          <p:cNvPr id="36" name="Text Box 16"/>
          <p:cNvSpPr txBox="1">
            <a:spLocks noChangeArrowheads="1"/>
          </p:cNvSpPr>
          <p:nvPr/>
        </p:nvSpPr>
        <p:spPr bwMode="gray">
          <a:xfrm>
            <a:off x="1204913" y="2532063"/>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2</a:t>
            </a:r>
          </a:p>
        </p:txBody>
      </p:sp>
      <p:grpSp>
        <p:nvGrpSpPr>
          <p:cNvPr id="37" name="Group 7">
            <a:extLst>
              <a:ext uri="{FF2B5EF4-FFF2-40B4-BE49-F238E27FC236}">
                <a16:creationId xmlns:a16="http://schemas.microsoft.com/office/drawing/2014/main" id="{B3DBC52C-D7DE-4975-AA9D-04093EC4A78B}"/>
              </a:ext>
            </a:extLst>
          </p:cNvPr>
          <p:cNvGrpSpPr>
            <a:grpSpLocks/>
          </p:cNvGrpSpPr>
          <p:nvPr/>
        </p:nvGrpSpPr>
        <p:grpSpPr bwMode="auto">
          <a:xfrm>
            <a:off x="990600" y="3505200"/>
            <a:ext cx="762000" cy="665163"/>
            <a:chOff x="3174" y="2656"/>
            <a:chExt cx="1549" cy="1351"/>
          </a:xfrm>
          <a:solidFill>
            <a:schemeClr val="accent6">
              <a:lumMod val="60000"/>
              <a:lumOff val="40000"/>
            </a:schemeClr>
          </a:solidFill>
        </p:grpSpPr>
        <p:sp>
          <p:nvSpPr>
            <p:cNvPr id="38" name="AutoShape 8">
              <a:extLst>
                <a:ext uri="{FF2B5EF4-FFF2-40B4-BE49-F238E27FC236}">
                  <a16:creationId xmlns:a16="http://schemas.microsoft.com/office/drawing/2014/main" id="{535F1A7B-17FA-47EA-A723-293ABF0076D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39" name="AutoShape 9">
              <a:extLst>
                <a:ext uri="{FF2B5EF4-FFF2-40B4-BE49-F238E27FC236}">
                  <a16:creationId xmlns:a16="http://schemas.microsoft.com/office/drawing/2014/main" id="{D15BEFA2-C5DC-45A5-9CE7-B1D12DCED97E}"/>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40" name="AutoShape 10">
              <a:extLst>
                <a:ext uri="{FF2B5EF4-FFF2-40B4-BE49-F238E27FC236}">
                  <a16:creationId xmlns:a16="http://schemas.microsoft.com/office/drawing/2014/main" id="{5D262782-54DF-4051-892F-5D6B025B3E61}"/>
                </a:ext>
              </a:extLst>
            </p:cNvPr>
            <p:cNvSpPr>
              <a:spLocks noChangeArrowheads="1"/>
            </p:cNvSpPr>
            <p:nvPr/>
          </p:nvSpPr>
          <p:spPr bwMode="gray">
            <a:xfrm>
              <a:off x="3264" y="2737"/>
              <a:ext cx="1349" cy="1167"/>
            </a:xfrm>
            <a:prstGeom prst="hexagon">
              <a:avLst>
                <a:gd name="adj" fmla="val 28896"/>
                <a:gd name="vf" fmla="val 115470"/>
              </a:avLst>
            </a:prstGeom>
            <a:solidFill>
              <a:srgbClr val="92D050"/>
            </a:soli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41"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1805151" y="3509963"/>
            <a:ext cx="5967249" cy="584775"/>
          </a:xfrm>
          <a:prstGeom prst="rect">
            <a:avLst/>
          </a:prstGeom>
          <a:noFill/>
          <a:ln w="9525" algn="ctr">
            <a:noFill/>
            <a:miter lim="800000"/>
            <a:headEnd/>
            <a:tailEnd/>
          </a:ln>
        </p:spPr>
        <p:txBody>
          <a:bodyPr wrap="square">
            <a:spAutoFit/>
          </a:bodyPr>
          <a:lstStyle/>
          <a:p>
            <a:pPr eaLnBrk="0" hangingPunct="0"/>
            <a:r>
              <a:rPr lang="vi-VN" sz="3200" dirty="0">
                <a:solidFill>
                  <a:srgbClr val="002060"/>
                </a:solidFill>
                <a:latin typeface="Times New Roman" pitchFamily="18" charset="0"/>
                <a:cs typeface="Times New Roman" pitchFamily="18" charset="0"/>
              </a:rPr>
              <a:t>Tính chất vật lí</a:t>
            </a:r>
            <a:endParaRPr lang="en-US" sz="3200" dirty="0">
              <a:solidFill>
                <a:srgbClr val="002060"/>
              </a:solidFill>
              <a:latin typeface="Times New Roman" pitchFamily="18" charset="0"/>
              <a:cs typeface="Times New Roman" pitchFamily="18" charset="0"/>
            </a:endParaRPr>
          </a:p>
        </p:txBody>
      </p:sp>
      <p:sp>
        <p:nvSpPr>
          <p:cNvPr id="42" name="Text Box 16">
            <a:extLst>
              <a:ext uri="{FF2B5EF4-FFF2-40B4-BE49-F238E27FC236}">
                <a16:creationId xmlns:a16="http://schemas.microsoft.com/office/drawing/2014/main" id="{20FC02C9-D074-4B50-9BB8-0386119A12B9}"/>
              </a:ext>
            </a:extLst>
          </p:cNvPr>
          <p:cNvSpPr txBox="1">
            <a:spLocks noChangeArrowheads="1"/>
          </p:cNvSpPr>
          <p:nvPr/>
        </p:nvSpPr>
        <p:spPr bwMode="gray">
          <a:xfrm>
            <a:off x="1192754" y="3522663"/>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3</a:t>
            </a:r>
          </a:p>
        </p:txBody>
      </p:sp>
      <p:sp>
        <p:nvSpPr>
          <p:cNvPr id="49" name="Line 11">
            <a:extLst>
              <a:ext uri="{FF2B5EF4-FFF2-40B4-BE49-F238E27FC236}">
                <a16:creationId xmlns:a16="http://schemas.microsoft.com/office/drawing/2014/main" id="{1E22E3C9-81D5-44E1-9491-8109F2E79B3F}"/>
              </a:ext>
            </a:extLst>
          </p:cNvPr>
          <p:cNvSpPr>
            <a:spLocks noChangeShapeType="1"/>
          </p:cNvSpPr>
          <p:nvPr/>
        </p:nvSpPr>
        <p:spPr bwMode="auto">
          <a:xfrm>
            <a:off x="1676399" y="2971800"/>
            <a:ext cx="58674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Line 11">
            <a:extLst>
              <a:ext uri="{FF2B5EF4-FFF2-40B4-BE49-F238E27FC236}">
                <a16:creationId xmlns:a16="http://schemas.microsoft.com/office/drawing/2014/main" id="{4E1C0398-197F-4CDF-BDB5-69B179F48B51}"/>
              </a:ext>
            </a:extLst>
          </p:cNvPr>
          <p:cNvSpPr>
            <a:spLocks noChangeShapeType="1"/>
          </p:cNvSpPr>
          <p:nvPr/>
        </p:nvSpPr>
        <p:spPr bwMode="auto">
          <a:xfrm>
            <a:off x="1676399" y="4122949"/>
            <a:ext cx="58674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grpSp>
        <p:nvGrpSpPr>
          <p:cNvPr id="44" name="Group 7">
            <a:extLst>
              <a:ext uri="{FF2B5EF4-FFF2-40B4-BE49-F238E27FC236}">
                <a16:creationId xmlns:a16="http://schemas.microsoft.com/office/drawing/2014/main" id="{B3DBC52C-D7DE-4975-AA9D-04093EC4A78B}"/>
              </a:ext>
            </a:extLst>
          </p:cNvPr>
          <p:cNvGrpSpPr>
            <a:grpSpLocks/>
          </p:cNvGrpSpPr>
          <p:nvPr/>
        </p:nvGrpSpPr>
        <p:grpSpPr bwMode="auto">
          <a:xfrm>
            <a:off x="990600" y="4516437"/>
            <a:ext cx="762000" cy="665163"/>
            <a:chOff x="3174" y="2656"/>
            <a:chExt cx="1549" cy="1351"/>
          </a:xfrm>
          <a:solidFill>
            <a:schemeClr val="accent6">
              <a:lumMod val="60000"/>
              <a:lumOff val="40000"/>
            </a:schemeClr>
          </a:solidFill>
        </p:grpSpPr>
        <p:sp>
          <p:nvSpPr>
            <p:cNvPr id="45" name="AutoShape 8">
              <a:extLst>
                <a:ext uri="{FF2B5EF4-FFF2-40B4-BE49-F238E27FC236}">
                  <a16:creationId xmlns:a16="http://schemas.microsoft.com/office/drawing/2014/main" id="{535F1A7B-17FA-47EA-A723-293ABF0076D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46" name="AutoShape 9">
              <a:extLst>
                <a:ext uri="{FF2B5EF4-FFF2-40B4-BE49-F238E27FC236}">
                  <a16:creationId xmlns:a16="http://schemas.microsoft.com/office/drawing/2014/main" id="{D15BEFA2-C5DC-45A5-9CE7-B1D12DCED97E}"/>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47" name="AutoShape 10">
              <a:extLst>
                <a:ext uri="{FF2B5EF4-FFF2-40B4-BE49-F238E27FC236}">
                  <a16:creationId xmlns:a16="http://schemas.microsoft.com/office/drawing/2014/main" id="{5D262782-54DF-4051-892F-5D6B025B3E61}"/>
                </a:ext>
              </a:extLst>
            </p:cNvPr>
            <p:cNvSpPr>
              <a:spLocks noChangeArrowheads="1"/>
            </p:cNvSpPr>
            <p:nvPr/>
          </p:nvSpPr>
          <p:spPr bwMode="gray">
            <a:xfrm>
              <a:off x="3264" y="2737"/>
              <a:ext cx="1349" cy="1167"/>
            </a:xfrm>
            <a:prstGeom prst="hexagon">
              <a:avLst>
                <a:gd name="adj" fmla="val 28896"/>
                <a:gd name="vf" fmla="val 115470"/>
              </a:avLst>
            </a:prstGeom>
            <a:solidFill>
              <a:srgbClr val="00B0F0"/>
            </a:soli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48"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1805151" y="4521200"/>
            <a:ext cx="5967249" cy="584775"/>
          </a:xfrm>
          <a:prstGeom prst="rect">
            <a:avLst/>
          </a:prstGeom>
          <a:noFill/>
          <a:ln w="9525" algn="ctr">
            <a:noFill/>
            <a:miter lim="800000"/>
            <a:headEnd/>
            <a:tailEnd/>
          </a:ln>
        </p:spPr>
        <p:txBody>
          <a:bodyPr wrap="square">
            <a:spAutoFit/>
          </a:bodyPr>
          <a:lstStyle/>
          <a:p>
            <a:pPr eaLnBrk="0" hangingPunct="0"/>
            <a:r>
              <a:rPr lang="vi-VN" sz="3200" dirty="0">
                <a:solidFill>
                  <a:srgbClr val="002060"/>
                </a:solidFill>
                <a:latin typeface="Times New Roman" pitchFamily="18" charset="0"/>
                <a:cs typeface="Times New Roman" pitchFamily="18" charset="0"/>
              </a:rPr>
              <a:t>Phương pháp điều chế</a:t>
            </a:r>
            <a:endParaRPr lang="en-US" sz="3200" dirty="0">
              <a:solidFill>
                <a:srgbClr val="002060"/>
              </a:solidFill>
              <a:latin typeface="Times New Roman" pitchFamily="18" charset="0"/>
              <a:cs typeface="Times New Roman" pitchFamily="18" charset="0"/>
            </a:endParaRPr>
          </a:p>
        </p:txBody>
      </p:sp>
      <p:sp>
        <p:nvSpPr>
          <p:cNvPr id="51" name="Text Box 16">
            <a:extLst>
              <a:ext uri="{FF2B5EF4-FFF2-40B4-BE49-F238E27FC236}">
                <a16:creationId xmlns:a16="http://schemas.microsoft.com/office/drawing/2014/main" id="{20FC02C9-D074-4B50-9BB8-0386119A12B9}"/>
              </a:ext>
            </a:extLst>
          </p:cNvPr>
          <p:cNvSpPr txBox="1">
            <a:spLocks noChangeArrowheads="1"/>
          </p:cNvSpPr>
          <p:nvPr/>
        </p:nvSpPr>
        <p:spPr bwMode="gray">
          <a:xfrm>
            <a:off x="1192297" y="4533900"/>
            <a:ext cx="389851" cy="584775"/>
          </a:xfrm>
          <a:prstGeom prst="rect">
            <a:avLst/>
          </a:prstGeom>
          <a:noFill/>
          <a:ln w="9525" algn="ctr">
            <a:noFill/>
            <a:miter lim="800000"/>
            <a:headEnd/>
            <a:tailEnd/>
          </a:ln>
        </p:spPr>
        <p:txBody>
          <a:bodyPr wrap="none">
            <a:spAutoFit/>
          </a:bodyPr>
          <a:lstStyle/>
          <a:p>
            <a:pPr algn="ctr" eaLnBrk="0" hangingPunct="0"/>
            <a:r>
              <a:rPr lang="vi-VN" sz="3200" b="1" dirty="0">
                <a:solidFill>
                  <a:srgbClr val="FFFFFF"/>
                </a:solidFill>
                <a:latin typeface="Times New Roman" pitchFamily="18" charset="0"/>
                <a:cs typeface="Times New Roman" pitchFamily="18" charset="0"/>
              </a:rPr>
              <a:t>4</a:t>
            </a:r>
            <a:endParaRPr lang="en-US" sz="3200" b="1" dirty="0">
              <a:solidFill>
                <a:srgbClr val="FFFFFF"/>
              </a:solidFill>
              <a:latin typeface="Times New Roman" pitchFamily="18" charset="0"/>
              <a:cs typeface="Times New Roman" pitchFamily="18" charset="0"/>
            </a:endParaRPr>
          </a:p>
        </p:txBody>
      </p:sp>
      <p:sp>
        <p:nvSpPr>
          <p:cNvPr id="52" name="Line 11">
            <a:extLst>
              <a:ext uri="{FF2B5EF4-FFF2-40B4-BE49-F238E27FC236}">
                <a16:creationId xmlns:a16="http://schemas.microsoft.com/office/drawing/2014/main" id="{4E1C0398-197F-4CDF-BDB5-69B179F48B51}"/>
              </a:ext>
            </a:extLst>
          </p:cNvPr>
          <p:cNvSpPr>
            <a:spLocks noChangeShapeType="1"/>
          </p:cNvSpPr>
          <p:nvPr/>
        </p:nvSpPr>
        <p:spPr bwMode="auto">
          <a:xfrm>
            <a:off x="1676399" y="5134186"/>
            <a:ext cx="58674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54" name="Group 7">
            <a:extLst>
              <a:ext uri="{FF2B5EF4-FFF2-40B4-BE49-F238E27FC236}">
                <a16:creationId xmlns:a16="http://schemas.microsoft.com/office/drawing/2014/main" id="{B3DBC52C-D7DE-4975-AA9D-04093EC4A78B}"/>
              </a:ext>
            </a:extLst>
          </p:cNvPr>
          <p:cNvGrpSpPr>
            <a:grpSpLocks/>
          </p:cNvGrpSpPr>
          <p:nvPr/>
        </p:nvGrpSpPr>
        <p:grpSpPr bwMode="auto">
          <a:xfrm>
            <a:off x="990600" y="5569975"/>
            <a:ext cx="762000" cy="665163"/>
            <a:chOff x="3174" y="2656"/>
            <a:chExt cx="1549" cy="1351"/>
          </a:xfrm>
          <a:solidFill>
            <a:schemeClr val="accent6">
              <a:lumMod val="60000"/>
              <a:lumOff val="40000"/>
            </a:schemeClr>
          </a:solidFill>
        </p:grpSpPr>
        <p:sp>
          <p:nvSpPr>
            <p:cNvPr id="55" name="AutoShape 8">
              <a:extLst>
                <a:ext uri="{FF2B5EF4-FFF2-40B4-BE49-F238E27FC236}">
                  <a16:creationId xmlns:a16="http://schemas.microsoft.com/office/drawing/2014/main" id="{535F1A7B-17FA-47EA-A723-293ABF0076D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lang="en-US"/>
            </a:p>
          </p:txBody>
        </p:sp>
        <p:sp>
          <p:nvSpPr>
            <p:cNvPr id="56" name="AutoShape 9">
              <a:extLst>
                <a:ext uri="{FF2B5EF4-FFF2-40B4-BE49-F238E27FC236}">
                  <a16:creationId xmlns:a16="http://schemas.microsoft.com/office/drawing/2014/main" id="{D15BEFA2-C5DC-45A5-9CE7-B1D12DCED97E}"/>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57" name="AutoShape 10">
              <a:extLst>
                <a:ext uri="{FF2B5EF4-FFF2-40B4-BE49-F238E27FC236}">
                  <a16:creationId xmlns:a16="http://schemas.microsoft.com/office/drawing/2014/main" id="{5D262782-54DF-4051-892F-5D6B025B3E61}"/>
                </a:ext>
              </a:extLst>
            </p:cNvPr>
            <p:cNvSpPr>
              <a:spLocks noChangeArrowheads="1"/>
            </p:cNvSpPr>
            <p:nvPr/>
          </p:nvSpPr>
          <p:spPr bwMode="gray">
            <a:xfrm>
              <a:off x="3264" y="2737"/>
              <a:ext cx="1349" cy="1167"/>
            </a:xfrm>
            <a:prstGeom prst="hexagon">
              <a:avLst>
                <a:gd name="adj" fmla="val 28896"/>
                <a:gd name="vf" fmla="val 115470"/>
              </a:avLst>
            </a:prstGeom>
            <a:solidFill>
              <a:srgbClr val="FFC000"/>
            </a:soli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grpSp>
      <p:sp>
        <p:nvSpPr>
          <p:cNvPr id="58"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1805151" y="5574738"/>
            <a:ext cx="5967249" cy="584775"/>
          </a:xfrm>
          <a:prstGeom prst="rect">
            <a:avLst/>
          </a:prstGeom>
          <a:noFill/>
          <a:ln w="9525" algn="ctr">
            <a:noFill/>
            <a:miter lim="800000"/>
            <a:headEnd/>
            <a:tailEnd/>
          </a:ln>
        </p:spPr>
        <p:txBody>
          <a:bodyPr wrap="square">
            <a:spAutoFit/>
          </a:bodyPr>
          <a:lstStyle/>
          <a:p>
            <a:pPr eaLnBrk="0" hangingPunct="0"/>
            <a:r>
              <a:rPr lang="vi-VN" sz="3200" dirty="0" smtClean="0">
                <a:solidFill>
                  <a:srgbClr val="002060"/>
                </a:solidFill>
                <a:latin typeface="Times New Roman" pitchFamily="18" charset="0"/>
                <a:cs typeface="Times New Roman" pitchFamily="18" charset="0"/>
              </a:rPr>
              <a:t>Ứng dụng</a:t>
            </a:r>
            <a:endParaRPr lang="en-US" sz="3200" dirty="0">
              <a:solidFill>
                <a:srgbClr val="002060"/>
              </a:solidFill>
              <a:latin typeface="Times New Roman" pitchFamily="18" charset="0"/>
              <a:cs typeface="Times New Roman" pitchFamily="18" charset="0"/>
            </a:endParaRPr>
          </a:p>
        </p:txBody>
      </p:sp>
      <p:sp>
        <p:nvSpPr>
          <p:cNvPr id="59" name="Text Box 16">
            <a:extLst>
              <a:ext uri="{FF2B5EF4-FFF2-40B4-BE49-F238E27FC236}">
                <a16:creationId xmlns:a16="http://schemas.microsoft.com/office/drawing/2014/main" id="{20FC02C9-D074-4B50-9BB8-0386119A12B9}"/>
              </a:ext>
            </a:extLst>
          </p:cNvPr>
          <p:cNvSpPr txBox="1">
            <a:spLocks noChangeArrowheads="1"/>
          </p:cNvSpPr>
          <p:nvPr/>
        </p:nvSpPr>
        <p:spPr bwMode="gray">
          <a:xfrm>
            <a:off x="1192297" y="5587438"/>
            <a:ext cx="389851" cy="584775"/>
          </a:xfrm>
          <a:prstGeom prst="rect">
            <a:avLst/>
          </a:prstGeom>
          <a:noFill/>
          <a:ln w="9525" algn="ctr">
            <a:noFill/>
            <a:miter lim="800000"/>
            <a:headEnd/>
            <a:tailEnd/>
          </a:ln>
        </p:spPr>
        <p:txBody>
          <a:bodyPr wrap="none">
            <a:spAutoFit/>
          </a:bodyPr>
          <a:lstStyle/>
          <a:p>
            <a:pPr algn="ctr" eaLnBrk="0" hangingPunct="0"/>
            <a:r>
              <a:rPr lang="vi-VN" sz="3200" b="1" dirty="0" smtClean="0">
                <a:solidFill>
                  <a:srgbClr val="FFFFFF"/>
                </a:solidFill>
                <a:latin typeface="Times New Roman" pitchFamily="18" charset="0"/>
                <a:cs typeface="Times New Roman" pitchFamily="18" charset="0"/>
              </a:rPr>
              <a:t>5</a:t>
            </a:r>
            <a:endParaRPr lang="en-US" sz="3200" b="1" dirty="0">
              <a:solidFill>
                <a:srgbClr val="FFFFFF"/>
              </a:solidFill>
              <a:latin typeface="Times New Roman" pitchFamily="18" charset="0"/>
              <a:cs typeface="Times New Roman" pitchFamily="18" charset="0"/>
            </a:endParaRPr>
          </a:p>
        </p:txBody>
      </p:sp>
      <p:sp>
        <p:nvSpPr>
          <p:cNvPr id="60" name="Line 11">
            <a:extLst>
              <a:ext uri="{FF2B5EF4-FFF2-40B4-BE49-F238E27FC236}">
                <a16:creationId xmlns:a16="http://schemas.microsoft.com/office/drawing/2014/main" id="{4E1C0398-197F-4CDF-BDB5-69B179F48B51}"/>
              </a:ext>
            </a:extLst>
          </p:cNvPr>
          <p:cNvSpPr>
            <a:spLocks noChangeShapeType="1"/>
          </p:cNvSpPr>
          <p:nvPr/>
        </p:nvSpPr>
        <p:spPr bwMode="auto">
          <a:xfrm>
            <a:off x="1676399" y="6187724"/>
            <a:ext cx="58674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cSld>
  <p:clrMapOvr>
    <a:masterClrMapping/>
  </p:clrMapOvr>
  <p:transition advClick="0">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4"/>
          <p:cNvSpPr txBox="1">
            <a:spLocks noChangeArrowheads="1"/>
          </p:cNvSpPr>
          <p:nvPr/>
        </p:nvSpPr>
        <p:spPr bwMode="auto">
          <a:xfrm>
            <a:off x="304800" y="5867400"/>
            <a:ext cx="8610600" cy="366713"/>
          </a:xfrm>
          <a:prstGeom prst="rect">
            <a:avLst/>
          </a:prstGeom>
          <a:noFill/>
          <a:ln w="9525">
            <a:noFill/>
            <a:miter lim="800000"/>
            <a:headEnd/>
            <a:tailEnd/>
          </a:ln>
        </p:spPr>
        <p:txBody>
          <a:bodyPr>
            <a:spAutoFit/>
          </a:bodyPr>
          <a:lstStyle/>
          <a:p>
            <a:pPr fontAlgn="base">
              <a:spcBef>
                <a:spcPct val="50000"/>
              </a:spcBef>
              <a:spcAft>
                <a:spcPct val="0"/>
              </a:spcAft>
            </a:pPr>
            <a:endParaRPr lang="en-US">
              <a:solidFill>
                <a:srgbClr val="000000"/>
              </a:solidFill>
            </a:endParaRPr>
          </a:p>
        </p:txBody>
      </p:sp>
      <p:pic>
        <p:nvPicPr>
          <p:cNvPr id="77827" name="Picture 2" descr="C:\Documents and Settings\vnm00093\My Documents\My Pictures\Pix\Nut_Pho_NHI_GlobalReach.jpg"/>
          <p:cNvPicPr>
            <a:picLocks noChangeAspect="1" noChangeArrowheads="1"/>
          </p:cNvPicPr>
          <p:nvPr/>
        </p:nvPicPr>
        <p:blipFill>
          <a:blip r:embed="rId3" cstate="print"/>
          <a:srcRect t="5376" b="9831"/>
          <a:stretch>
            <a:fillRect/>
          </a:stretch>
        </p:blipFill>
        <p:spPr bwMode="auto">
          <a:xfrm>
            <a:off x="1371600" y="1133144"/>
            <a:ext cx="6200775" cy="5257800"/>
          </a:xfrm>
          <a:prstGeom prst="rect">
            <a:avLst/>
          </a:prstGeom>
          <a:noFill/>
          <a:ln w="9525">
            <a:noFill/>
            <a:miter lim="800000"/>
            <a:headEnd/>
            <a:tailEnd/>
          </a:ln>
        </p:spPr>
      </p:pic>
      <p:sp>
        <p:nvSpPr>
          <p:cNvPr id="10" name="WordArt 13"/>
          <p:cNvSpPr>
            <a:spLocks noChangeArrowheads="1" noChangeShapeType="1" noTextEdit="1"/>
          </p:cNvSpPr>
          <p:nvPr/>
        </p:nvSpPr>
        <p:spPr bwMode="auto">
          <a:xfrm>
            <a:off x="-76200" y="3038888"/>
            <a:ext cx="8991600" cy="1466024"/>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pt-BR" sz="6000" b="1" kern="10" dirty="0">
                <a:ln w="12700">
                  <a:solidFill>
                    <a:srgbClr val="000000">
                      <a:satMod val="155000"/>
                    </a:srgbClr>
                  </a:solidFill>
                  <a:prstDash val="solid"/>
                </a:ln>
                <a:solidFill>
                  <a:srgbClr val="00B050"/>
                </a:solidFill>
                <a:effectLst>
                  <a:innerShdw blurRad="63500" dist="50800" dir="8100000">
                    <a:prstClr val="black">
                      <a:alpha val="50000"/>
                    </a:prstClr>
                  </a:innerShdw>
                </a:effectLst>
                <a:latin typeface="Times New Roman"/>
                <a:cs typeface="Times New Roman"/>
              </a:rPr>
              <a:t> CHÚC CÁC EM HỌC TỐT!</a:t>
            </a:r>
          </a:p>
        </p:txBody>
      </p:sp>
      <p:pic>
        <p:nvPicPr>
          <p:cNvPr id="12" name="Picture 27" descr="Hoja Carta2"/>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grpSp>
        <p:nvGrpSpPr>
          <p:cNvPr id="13" name="Group 12"/>
          <p:cNvGrpSpPr/>
          <p:nvPr/>
        </p:nvGrpSpPr>
        <p:grpSpPr>
          <a:xfrm>
            <a:off x="0" y="0"/>
            <a:ext cx="9144000" cy="1143000"/>
            <a:chOff x="0" y="0"/>
            <a:chExt cx="9144000" cy="1143000"/>
          </a:xfrm>
        </p:grpSpPr>
        <p:pic>
          <p:nvPicPr>
            <p:cNvPr id="14" name="Picture 12" descr="top bar swoosh revised"/>
            <p:cNvPicPr>
              <a:picLocks noChangeAspect="1" noChangeArrowheads="1"/>
            </p:cNvPicPr>
            <p:nvPr/>
          </p:nvPicPr>
          <p:blipFill>
            <a:blip r:embed="rId5" cstate="print"/>
            <a:srcRect l="8847" t="16000"/>
            <a:stretch>
              <a:fillRect/>
            </a:stretch>
          </p:blipFill>
          <p:spPr bwMode="auto">
            <a:xfrm>
              <a:off x="533400" y="0"/>
              <a:ext cx="6357418" cy="400050"/>
            </a:xfrm>
            <a:prstGeom prst="rect">
              <a:avLst/>
            </a:prstGeom>
            <a:noFill/>
            <a:ln w="9525">
              <a:noFill/>
              <a:miter lim="800000"/>
              <a:headEnd/>
              <a:tailEnd/>
            </a:ln>
          </p:spPr>
        </p:pic>
        <p:pic>
          <p:nvPicPr>
            <p:cNvPr id="15" name="Picture 12" descr="top bar swoosh revised"/>
            <p:cNvPicPr>
              <a:picLocks noChangeAspect="1" noChangeArrowheads="1"/>
            </p:cNvPicPr>
            <p:nvPr/>
          </p:nvPicPr>
          <p:blipFill>
            <a:blip r:embed="rId5" cstate="print"/>
            <a:srcRect l="8847" t="16000"/>
            <a:stretch>
              <a:fillRect/>
            </a:stretch>
          </p:blipFill>
          <p:spPr bwMode="auto">
            <a:xfrm rot="10800000">
              <a:off x="2253182" y="0"/>
              <a:ext cx="6433618" cy="400050"/>
            </a:xfrm>
            <a:prstGeom prst="rect">
              <a:avLst/>
            </a:prstGeom>
            <a:noFill/>
            <a:ln w="9525">
              <a:noFill/>
              <a:miter lim="800000"/>
              <a:headEnd/>
              <a:tailEnd/>
            </a:ln>
          </p:spPr>
        </p:pic>
        <p:sp>
          <p:nvSpPr>
            <p:cNvPr id="17" name="Rounded Rectangle 16"/>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8" name="Rounded Rectangle 17"/>
            <p:cNvSpPr/>
            <p:nvPr/>
          </p:nvSpPr>
          <p:spPr bwMode="auto">
            <a:xfrm>
              <a:off x="533400" y="574344"/>
              <a:ext cx="609600" cy="558800"/>
            </a:xfrm>
            <a:prstGeom prst="roundRect">
              <a:avLst/>
            </a:prstGeom>
            <a:solidFill>
              <a:srgbClr val="0F6FC6"/>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Perpetua"/>
                <a:ea typeface="+mn-ea"/>
                <a:cs typeface="+mn-cs"/>
              </a:endParaRPr>
            </a:p>
          </p:txBody>
        </p:sp>
        <p:sp>
          <p:nvSpPr>
            <p:cNvPr id="19" name="Rounded Rectangle 18"/>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20" name="Rounded Rectangle 19"/>
            <p:cNvSpPr/>
            <p:nvPr/>
          </p:nvSpPr>
          <p:spPr bwMode="auto">
            <a:xfrm>
              <a:off x="8055592" y="584200"/>
              <a:ext cx="609600" cy="558800"/>
            </a:xfrm>
            <a:prstGeom prst="roundRect">
              <a:avLst/>
            </a:prstGeom>
            <a:solidFill>
              <a:srgbClr val="0F6FC6"/>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Perpetua"/>
                <a:ea typeface="+mn-ea"/>
                <a:cs typeface="+mn-cs"/>
              </a:endParaRPr>
            </a:p>
          </p:txBody>
        </p:sp>
      </p:grpSp>
      <p:sp>
        <p:nvSpPr>
          <p:cNvPr id="22" name="Slide Number Placeholder 26"/>
          <p:cNvSpPr>
            <a:spLocks noGrp="1"/>
          </p:cNvSpPr>
          <p:nvPr>
            <p:ph type="sldNum" sz="quarter" idx="12"/>
          </p:nvPr>
        </p:nvSpPr>
        <p:spPr>
          <a:xfrm>
            <a:off x="7772400" y="6416675"/>
            <a:ext cx="1371600" cy="365125"/>
          </a:xfrm>
        </p:spPr>
        <p:txBody>
          <a:bodyPr/>
          <a:lstStyle/>
          <a:p>
            <a:r>
              <a:rPr lang="en-US" sz="1600" b="1" dirty="0">
                <a:solidFill>
                  <a:srgbClr val="002060"/>
                </a:solidFill>
                <a:latin typeface="Calibri" panose="020F0502020204030204" pitchFamily="34" charset="0"/>
                <a:cs typeface="Calibri" panose="020F0502020204030204" pitchFamily="34" charset="0"/>
              </a:rPr>
              <a:t>Slide </a:t>
            </a:r>
            <a:fld id="{3DF49994-E2F1-49D2-9560-9452244A1B97}" type="slidenum">
              <a:rPr lang="en-US" sz="1600" b="1" smtClean="0">
                <a:solidFill>
                  <a:srgbClr val="002060"/>
                </a:solidFill>
                <a:latin typeface="Calibri" panose="020F0502020204030204" pitchFamily="34" charset="0"/>
                <a:cs typeface="Calibri" panose="020F0502020204030204" pitchFamily="34" charset="0"/>
              </a:rPr>
              <a:pPr/>
              <a:t>32</a:t>
            </a:fld>
            <a:r>
              <a:rPr lang="en-US" sz="1600" b="1" dirty="0" smtClean="0">
                <a:solidFill>
                  <a:srgbClr val="002060"/>
                </a:solidFill>
                <a:latin typeface="Calibri" panose="020F0502020204030204" pitchFamily="34" charset="0"/>
                <a:cs typeface="Calibri" panose="020F0502020204030204" pitchFamily="34" charset="0"/>
              </a:rPr>
              <a:t>/36</a:t>
            </a:r>
            <a:endParaRPr lang="en-US" sz="1600" b="1" dirty="0">
              <a:solidFill>
                <a:srgbClr val="002060"/>
              </a:solidFill>
              <a:latin typeface="Calibri" panose="020F0502020204030204" pitchFamily="34" charset="0"/>
              <a:cs typeface="Calibri" panose="020F0502020204030204" pitchFamily="34" charset="0"/>
            </a:endParaRPr>
          </a:p>
        </p:txBody>
      </p:sp>
      <p:pic>
        <p:nvPicPr>
          <p:cNvPr id="21" name="Picture 20">
            <a:extLst>
              <a:ext uri="{FF2B5EF4-FFF2-40B4-BE49-F238E27FC236}">
                <a16:creationId xmlns:a16="http://schemas.microsoft.com/office/drawing/2014/main" id="{5147FEBE-8DFD-4043-9D06-131CDD97F852}"/>
              </a:ext>
            </a:extLst>
          </p:cNvPr>
          <p:cNvPicPr>
            <a:picLocks noChangeAspect="1"/>
          </p:cNvPicPr>
          <p:nvPr/>
        </p:nvPicPr>
        <p:blipFill>
          <a:blip r:embed="rId6"/>
          <a:stretch>
            <a:fillRect/>
          </a:stretch>
        </p:blipFill>
        <p:spPr>
          <a:xfrm>
            <a:off x="2480697" y="337334"/>
            <a:ext cx="3973384" cy="1110466"/>
          </a:xfrm>
          <a:prstGeom prst="rect">
            <a:avLst/>
          </a:prstGeom>
        </p:spPr>
      </p:pic>
      <p:sp>
        <p:nvSpPr>
          <p:cNvPr id="2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357091"/>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2000" fill="hold"/>
                                        <p:tgtEl>
                                          <p:spTgt spid="10"/>
                                        </p:tgtEl>
                                        <p:attrNameLst>
                                          <p:attrName>style.color</p:attrName>
                                        </p:attrNameLst>
                                      </p:cBhvr>
                                      <p:by>
                                        <p:hsl h="7200000" s="0" l="0"/>
                                      </p:by>
                                    </p:animClr>
                                    <p:animClr clrSpc="hsl" dir="cw">
                                      <p:cBhvr>
                                        <p:cTn id="7" dur="2000" fill="hold"/>
                                        <p:tgtEl>
                                          <p:spTgt spid="10"/>
                                        </p:tgtEl>
                                        <p:attrNameLst>
                                          <p:attrName>fillcolor</p:attrName>
                                        </p:attrNameLst>
                                      </p:cBhvr>
                                      <p:by>
                                        <p:hsl h="7200000" s="0" l="0"/>
                                      </p:by>
                                    </p:animClr>
                                    <p:animClr clrSpc="hsl" dir="cw">
                                      <p:cBhvr>
                                        <p:cTn id="8" dur="2000" fill="hold"/>
                                        <p:tgtEl>
                                          <p:spTgt spid="10"/>
                                        </p:tgtEl>
                                        <p:attrNameLst>
                                          <p:attrName>stroke.color</p:attrName>
                                        </p:attrNameLst>
                                      </p:cBhvr>
                                      <p:by>
                                        <p:hsl h="7200000" s="0" l="0"/>
                                      </p:by>
                                    </p:animClr>
                                    <p:set>
                                      <p:cBhvr>
                                        <p:cTn id="9" dur="2000" fill="hold"/>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fontAlgn="base">
              <a:spcBef>
                <a:spcPct val="0"/>
              </a:spcBef>
              <a:spcAft>
                <a:spcPct val="0"/>
              </a:spcAft>
            </a:pPr>
            <a:r>
              <a:rPr lang="vi-VN" sz="3000" b="1" dirty="0">
                <a:solidFill>
                  <a:srgbClr val="FFFFFF"/>
                </a:solidFill>
                <a:latin typeface="Times New Roman" pitchFamily="18" charset="0"/>
                <a:cs typeface="Times New Roman" pitchFamily="18" charset="0"/>
              </a:rPr>
              <a:t>CHƯƠNG TRÌNH KHỞI ĐỘNG</a:t>
            </a:r>
            <a:endParaRPr lang="en-US" sz="3000" b="1" dirty="0">
              <a:solidFill>
                <a:srgbClr val="FFFFFF"/>
              </a:solidFill>
              <a:latin typeface="Times New Roman" pitchFamily="18" charset="0"/>
              <a:cs typeface="Times New Roman" pitchFamily="18" charset="0"/>
            </a:endParaRPr>
          </a:p>
        </p:txBody>
      </p:sp>
      <p:pic>
        <p:nvPicPr>
          <p:cNvPr id="33" name="Picture 12" descr="top bar swoosh revised"/>
          <p:cNvPicPr>
            <a:picLocks noChangeAspect="1" noChangeArrowheads="1"/>
          </p:cNvPicPr>
          <p:nvPr/>
        </p:nvPicPr>
        <p:blipFill>
          <a:blip r:embed="rId3" cstate="print"/>
          <a:srcRect l="8847" t="16000"/>
          <a:stretch>
            <a:fillRect/>
          </a:stretch>
        </p:blipFill>
        <p:spPr bwMode="auto">
          <a:xfrm>
            <a:off x="533400" y="0"/>
            <a:ext cx="6357418" cy="400050"/>
          </a:xfrm>
          <a:prstGeom prst="rect">
            <a:avLst/>
          </a:prstGeom>
          <a:noFill/>
          <a:ln w="9525">
            <a:noFill/>
            <a:miter lim="800000"/>
            <a:headEnd/>
            <a:tailEnd/>
          </a:ln>
        </p:spPr>
      </p:pic>
      <p:pic>
        <p:nvPicPr>
          <p:cNvPr id="34" name="Picture 12" descr="top bar swoosh revised"/>
          <p:cNvPicPr>
            <a:picLocks noChangeAspect="1" noChangeArrowheads="1"/>
          </p:cNvPicPr>
          <p:nvPr/>
        </p:nvPicPr>
        <p:blipFill>
          <a:blip r:embed="rId3" cstate="print"/>
          <a:srcRect l="8847" t="16000"/>
          <a:stretch>
            <a:fillRect/>
          </a:stretch>
        </p:blipFill>
        <p:spPr bwMode="auto">
          <a:xfrm rot="10800000">
            <a:off x="2253182" y="11751"/>
            <a:ext cx="6433618" cy="400050"/>
          </a:xfrm>
          <a:prstGeom prst="rect">
            <a:avLst/>
          </a:prstGeom>
          <a:noFill/>
          <a:ln w="9525">
            <a:noFill/>
            <a:miter lim="800000"/>
            <a:headEnd/>
            <a:tailEnd/>
          </a:ln>
        </p:spPr>
      </p:pic>
      <p:sp>
        <p:nvSpPr>
          <p:cNvPr id="36" name="Rounded Rectangle 35"/>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38" name="Rounded Rectangle 37"/>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grpSp>
        <p:nvGrpSpPr>
          <p:cNvPr id="3" name="Group 29"/>
          <p:cNvGrpSpPr>
            <a:grpSpLocks/>
          </p:cNvGrpSpPr>
          <p:nvPr/>
        </p:nvGrpSpPr>
        <p:grpSpPr bwMode="auto">
          <a:xfrm>
            <a:off x="6350" y="1600200"/>
            <a:ext cx="9047539" cy="1676400"/>
            <a:chOff x="6114" y="1219200"/>
            <a:chExt cx="9047773" cy="1676400"/>
          </a:xfrm>
        </p:grpSpPr>
        <p:pic>
          <p:nvPicPr>
            <p:cNvPr id="49164" name="Picture 27" descr="C:\Documents and Settings\HP\My Documents\My Pictures\90144_chemistry_flasks.jpg"/>
            <p:cNvPicPr>
              <a:picLocks noChangeAspect="1" noChangeArrowheads="1"/>
            </p:cNvPicPr>
            <p:nvPr/>
          </p:nvPicPr>
          <p:blipFill>
            <a:blip r:embed="rId4" cstate="print"/>
            <a:srcRect t="13698"/>
            <a:stretch>
              <a:fillRect/>
            </a:stretch>
          </p:blipFill>
          <p:spPr bwMode="auto">
            <a:xfrm>
              <a:off x="3156144" y="1295400"/>
              <a:ext cx="1383446" cy="1524000"/>
            </a:xfrm>
            <a:prstGeom prst="rect">
              <a:avLst/>
            </a:prstGeom>
            <a:noFill/>
            <a:ln w="9525">
              <a:noFill/>
              <a:miter lim="800000"/>
              <a:headEnd/>
              <a:tailEnd/>
            </a:ln>
          </p:spPr>
        </p:pic>
        <p:pic>
          <p:nvPicPr>
            <p:cNvPr id="49166" name="Picture 15" descr="http://www.faqs.org/photos/genetically-modified-foods-2091.jpg"/>
            <p:cNvPicPr>
              <a:picLocks noChangeAspect="1" noChangeArrowheads="1"/>
            </p:cNvPicPr>
            <p:nvPr/>
          </p:nvPicPr>
          <p:blipFill>
            <a:blip r:embed="rId5" cstate="print"/>
            <a:srcRect/>
            <a:stretch>
              <a:fillRect/>
            </a:stretch>
          </p:blipFill>
          <p:spPr bwMode="auto">
            <a:xfrm>
              <a:off x="7862478" y="1295400"/>
              <a:ext cx="1191409" cy="1553285"/>
            </a:xfrm>
            <a:prstGeom prst="rect">
              <a:avLst/>
            </a:prstGeom>
            <a:noFill/>
            <a:ln w="9525">
              <a:noFill/>
              <a:miter lim="800000"/>
              <a:headEnd/>
              <a:tailEnd/>
            </a:ln>
          </p:spPr>
        </p:pic>
        <p:pic>
          <p:nvPicPr>
            <p:cNvPr id="49167" name="Picture 19" descr="http://www.foodscience.unimelb.edu.au/images/bacteria.jpg"/>
            <p:cNvPicPr>
              <a:picLocks noChangeAspect="1" noChangeArrowheads="1"/>
            </p:cNvPicPr>
            <p:nvPr/>
          </p:nvPicPr>
          <p:blipFill>
            <a:blip r:embed="rId6" cstate="print"/>
            <a:srcRect/>
            <a:stretch>
              <a:fillRect/>
            </a:stretch>
          </p:blipFill>
          <p:spPr bwMode="auto">
            <a:xfrm>
              <a:off x="5530373" y="1271516"/>
              <a:ext cx="1676400" cy="1504389"/>
            </a:xfrm>
            <a:prstGeom prst="rect">
              <a:avLst/>
            </a:prstGeom>
            <a:noFill/>
            <a:ln w="9525">
              <a:noFill/>
              <a:miter lim="800000"/>
              <a:headEnd/>
              <a:tailEnd/>
            </a:ln>
          </p:spPr>
        </p:pic>
        <p:pic>
          <p:nvPicPr>
            <p:cNvPr id="49168" name="Picture 15" descr="http://technologylodging.com/wp-content/uploads/2011/01/food-biotech1.jpg"/>
            <p:cNvPicPr>
              <a:picLocks noChangeAspect="1" noChangeArrowheads="1"/>
            </p:cNvPicPr>
            <p:nvPr/>
          </p:nvPicPr>
          <p:blipFill>
            <a:blip r:embed="rId7" cstate="print"/>
            <a:srcRect b="5893"/>
            <a:stretch>
              <a:fillRect/>
            </a:stretch>
          </p:blipFill>
          <p:spPr bwMode="auto">
            <a:xfrm>
              <a:off x="6114" y="1219200"/>
              <a:ext cx="2159248" cy="1676400"/>
            </a:xfrm>
            <a:prstGeom prst="rect">
              <a:avLst/>
            </a:prstGeom>
            <a:noFill/>
            <a:ln w="9525">
              <a:noFill/>
              <a:miter lim="800000"/>
              <a:headEnd/>
              <a:tailEnd/>
            </a:ln>
          </p:spPr>
        </p:pic>
      </p:grpSp>
      <p:sp>
        <p:nvSpPr>
          <p:cNvPr id="23" name="AutoShape 52">
            <a:extLst>
              <a:ext uri="{FF2B5EF4-FFF2-40B4-BE49-F238E27FC236}">
                <a16:creationId xmlns:a16="http://schemas.microsoft.com/office/drawing/2014/main" id="{71ED6B33-CA8C-4AF1-84AF-A6FBA0052576}"/>
              </a:ext>
            </a:extLst>
          </p:cNvPr>
          <p:cNvSpPr>
            <a:spLocks noChangeArrowheads="1"/>
          </p:cNvSpPr>
          <p:nvPr/>
        </p:nvSpPr>
        <p:spPr bwMode="gray">
          <a:xfrm>
            <a:off x="114300" y="4031466"/>
            <a:ext cx="8915400" cy="11684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US" sz="3600" b="1" dirty="0" err="1">
                <a:solidFill>
                  <a:srgbClr val="1909E5"/>
                </a:solidFill>
                <a:latin typeface="Times New Roman" pitchFamily="18" charset="0"/>
                <a:cs typeface="Times New Roman" pitchFamily="18" charset="0"/>
              </a:rPr>
              <a:t>Bài</a:t>
            </a:r>
            <a:r>
              <a:rPr lang="en-US" sz="3600" b="1" dirty="0">
                <a:solidFill>
                  <a:srgbClr val="1909E5"/>
                </a:solidFill>
                <a:latin typeface="Times New Roman" pitchFamily="18" charset="0"/>
                <a:cs typeface="Times New Roman" pitchFamily="18" charset="0"/>
              </a:rPr>
              <a:t> </a:t>
            </a:r>
            <a:r>
              <a:rPr lang="en-US" sz="3600" b="1" dirty="0" smtClean="0">
                <a:solidFill>
                  <a:srgbClr val="1909E5"/>
                </a:solidFill>
                <a:latin typeface="Times New Roman" pitchFamily="18" charset="0"/>
                <a:cs typeface="Times New Roman" pitchFamily="18" charset="0"/>
              </a:rPr>
              <a:t>6</a:t>
            </a:r>
            <a:r>
              <a:rPr lang="vi-VN" sz="3600" b="1" dirty="0" smtClean="0">
                <a:solidFill>
                  <a:srgbClr val="1909E5"/>
                </a:solidFill>
                <a:latin typeface="Times New Roman" pitchFamily="18" charset="0"/>
                <a:cs typeface="Times New Roman" pitchFamily="18" charset="0"/>
              </a:rPr>
              <a:t>9</a:t>
            </a:r>
            <a:r>
              <a:rPr lang="en-US" sz="3600" b="1" dirty="0" smtClean="0">
                <a:solidFill>
                  <a:srgbClr val="1909E5"/>
                </a:solidFill>
                <a:latin typeface="Times New Roman" pitchFamily="18" charset="0"/>
                <a:cs typeface="Times New Roman" pitchFamily="18" charset="0"/>
              </a:rPr>
              <a:t>. </a:t>
            </a:r>
            <a:r>
              <a:rPr lang="vi-VN" sz="3600" b="1" dirty="0">
                <a:solidFill>
                  <a:srgbClr val="1909E5"/>
                </a:solidFill>
                <a:latin typeface="Times New Roman" pitchFamily="18" charset="0"/>
                <a:cs typeface="Times New Roman" pitchFamily="18" charset="0"/>
              </a:rPr>
              <a:t>ÔN TẬP CHƯƠNG </a:t>
            </a:r>
            <a:r>
              <a:rPr lang="vi-VN" sz="3600" b="1" dirty="0" smtClean="0">
                <a:solidFill>
                  <a:srgbClr val="1909E5"/>
                </a:solidFill>
                <a:latin typeface="Times New Roman" pitchFamily="18" charset="0"/>
                <a:cs typeface="Times New Roman" pitchFamily="18" charset="0"/>
              </a:rPr>
              <a:t>XVIII</a:t>
            </a:r>
            <a:endParaRPr lang="vi-VN" sz="3600" b="1" dirty="0">
              <a:solidFill>
                <a:srgbClr val="1909E5"/>
              </a:solidFill>
              <a:latin typeface="Times New Roman" pitchFamily="18" charset="0"/>
              <a:cs typeface="Times New Roman" pitchFamily="18" charset="0"/>
            </a:endParaRPr>
          </a:p>
        </p:txBody>
      </p:sp>
      <p:pic>
        <p:nvPicPr>
          <p:cNvPr id="4" name="Picture 3">
            <a:extLst>
              <a:ext uri="{FF2B5EF4-FFF2-40B4-BE49-F238E27FC236}">
                <a16:creationId xmlns:a16="http://schemas.microsoft.com/office/drawing/2014/main" id="{56889A03-9E4F-44C5-B8E7-30A84D7067FE}"/>
              </a:ext>
            </a:extLst>
          </p:cNvPr>
          <p:cNvPicPr>
            <a:picLocks noChangeAspect="1"/>
          </p:cNvPicPr>
          <p:nvPr/>
        </p:nvPicPr>
        <p:blipFill>
          <a:blip r:embed="rId8"/>
          <a:stretch>
            <a:fillRect/>
          </a:stretch>
        </p:blipFill>
        <p:spPr>
          <a:xfrm>
            <a:off x="2480697" y="381000"/>
            <a:ext cx="3973384" cy="1110466"/>
          </a:xfrm>
          <a:prstGeom prst="rect">
            <a:avLst/>
          </a:prstGeom>
        </p:spPr>
      </p:pic>
      <p:pic>
        <p:nvPicPr>
          <p:cNvPr id="30" name="Picture 27" descr="Hoja Carta2">
            <a:extLst>
              <a:ext uri="{FF2B5EF4-FFF2-40B4-BE49-F238E27FC236}">
                <a16:creationId xmlns:a16="http://schemas.microsoft.com/office/drawing/2014/main" id="{5DD8CDBB-6C27-4BBC-AD8E-D803DD06F418}"/>
              </a:ext>
            </a:extLst>
          </p:cNvPr>
          <p:cNvPicPr>
            <a:picLocks noChangeAspect="1" noChangeArrowheads="1"/>
          </p:cNvPicPr>
          <p:nvPr/>
        </p:nvPicPr>
        <p:blipFill>
          <a:blip r:embed="rId9" cstate="print"/>
          <a:srcRect t="51007"/>
          <a:stretch>
            <a:fillRect/>
          </a:stretch>
        </p:blipFill>
        <p:spPr bwMode="auto">
          <a:xfrm>
            <a:off x="0" y="6324600"/>
            <a:ext cx="9144000" cy="533400"/>
          </a:xfrm>
          <a:prstGeom prst="rect">
            <a:avLst/>
          </a:prstGeom>
          <a:noFill/>
          <a:ln w="9525">
            <a:noFill/>
            <a:miter lim="800000"/>
            <a:headEnd/>
            <a:tailEnd/>
          </a:ln>
        </p:spPr>
      </p:pic>
      <p:sp>
        <p:nvSpPr>
          <p:cNvPr id="31" name="Slide Number Placeholder 26">
            <a:extLst>
              <a:ext uri="{FF2B5EF4-FFF2-40B4-BE49-F238E27FC236}">
                <a16:creationId xmlns:a16="http://schemas.microsoft.com/office/drawing/2014/main" id="{C116584D-3EE2-44E6-B221-3914FE2B3050}"/>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rPr>
              <a:t>Slide </a:t>
            </a:r>
            <a:fld id="{3DF49994-E2F1-49D2-9560-9452244A1B97}" type="slidenum">
              <a:rPr lang="en-US" sz="1600" b="1" smtClean="0">
                <a:solidFill>
                  <a:srgbClr val="002060"/>
                </a:solidFill>
                <a:latin typeface="+mj-lt"/>
              </a:rPr>
              <a:pPr/>
              <a:t>4</a:t>
            </a:fld>
            <a:r>
              <a:rPr lang="en-US" sz="1600" b="1" dirty="0" smtClean="0">
                <a:solidFill>
                  <a:srgbClr val="002060"/>
                </a:solidFill>
                <a:latin typeface="+mj-lt"/>
              </a:rPr>
              <a:t>/36</a:t>
            </a:r>
            <a:endParaRPr lang="en-US" sz="1600" b="1" dirty="0">
              <a:solidFill>
                <a:srgbClr val="002060"/>
              </a:solidFill>
              <a:latin typeface="+mj-lt"/>
            </a:endParaRPr>
          </a:p>
        </p:txBody>
      </p:sp>
      <p:sp>
        <p:nvSpPr>
          <p:cNvPr id="32" name="Rectangle 31">
            <a:extLst>
              <a:ext uri="{FF2B5EF4-FFF2-40B4-BE49-F238E27FC236}">
                <a16:creationId xmlns:a16="http://schemas.microsoft.com/office/drawing/2014/main" id="{F172DDB2-CD95-48C6-B46F-549BBB0DEA96}"/>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grpSp>
        <p:nvGrpSpPr>
          <p:cNvPr id="70" name="Group 3"/>
          <p:cNvGrpSpPr>
            <a:grpSpLocks/>
          </p:cNvGrpSpPr>
          <p:nvPr/>
        </p:nvGrpSpPr>
        <p:grpSpPr bwMode="auto">
          <a:xfrm>
            <a:off x="76200" y="1371600"/>
            <a:ext cx="762000" cy="665163"/>
            <a:chOff x="1110" y="2656"/>
            <a:chExt cx="1549" cy="1351"/>
          </a:xfrm>
        </p:grpSpPr>
        <p:sp>
          <p:nvSpPr>
            <p:cNvPr id="71"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2"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3" name="AutoShape 6"/>
            <p:cNvSpPr>
              <a:spLocks noChangeArrowheads="1"/>
            </p:cNvSpPr>
            <p:nvPr/>
          </p:nvSpPr>
          <p:spPr bwMode="gray">
            <a:xfrm>
              <a:off x="1200" y="2737"/>
              <a:ext cx="1349" cy="1167"/>
            </a:xfrm>
            <a:prstGeom prst="hexagon">
              <a:avLst>
                <a:gd name="adj" fmla="val 28896"/>
                <a:gd name="vf" fmla="val 115470"/>
              </a:avLst>
            </a:prstGeom>
            <a:gradFill rotWithShape="1">
              <a:gsLst>
                <a:gs pos="0">
                  <a:srgbClr val="E2D700">
                    <a:gamma/>
                    <a:shade val="46275"/>
                    <a:invGamma/>
                  </a:srgbClr>
                </a:gs>
                <a:gs pos="100000">
                  <a:srgbClr val="E2D700"/>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sp>
        <p:nvSpPr>
          <p:cNvPr id="78" name="Line 11"/>
          <p:cNvSpPr>
            <a:spLocks noChangeShapeType="1"/>
          </p:cNvSpPr>
          <p:nvPr/>
        </p:nvSpPr>
        <p:spPr bwMode="auto">
          <a:xfrm>
            <a:off x="685799" y="1998663"/>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Text Box 12"/>
          <p:cNvSpPr txBox="1">
            <a:spLocks noChangeArrowheads="1"/>
          </p:cNvSpPr>
          <p:nvPr/>
        </p:nvSpPr>
        <p:spPr bwMode="auto">
          <a:xfrm>
            <a:off x="790530" y="1413888"/>
            <a:ext cx="3212739" cy="584775"/>
          </a:xfrm>
          <a:prstGeom prst="rect">
            <a:avLst/>
          </a:prstGeom>
          <a:noFill/>
          <a:ln w="9525" algn="ctr">
            <a:noFill/>
            <a:miter lim="800000"/>
            <a:headEnd/>
            <a:tailEnd/>
          </a:ln>
        </p:spPr>
        <p:txBody>
          <a:bodyPr wrap="none">
            <a:spAutoFit/>
          </a:bodyPr>
          <a:lstStyle/>
          <a:p>
            <a:pPr eaLnBrk="0" hangingPunct="0"/>
            <a:r>
              <a:rPr lang="en-US" sz="3200" dirty="0" err="1">
                <a:solidFill>
                  <a:srgbClr val="002060"/>
                </a:solidFill>
                <a:latin typeface="Times New Roman" pitchFamily="18" charset="0"/>
                <a:cs typeface="Times New Roman" pitchFamily="18" charset="0"/>
              </a:rPr>
              <a:t>Kiến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thức</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cần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nhớ</a:t>
            </a:r>
            <a:endParaRPr lang="vi-VN" sz="3200" dirty="0">
              <a:solidFill>
                <a:srgbClr val="002060"/>
              </a:solidFill>
              <a:latin typeface="Times New Roman" pitchFamily="18" charset="0"/>
              <a:cs typeface="Times New Roman" pitchFamily="18" charset="0"/>
            </a:endParaRPr>
          </a:p>
        </p:txBody>
      </p:sp>
      <p:sp>
        <p:nvSpPr>
          <p:cNvPr id="80" name="Text Box 13"/>
          <p:cNvSpPr txBox="1">
            <a:spLocks noChangeArrowheads="1"/>
          </p:cNvSpPr>
          <p:nvPr/>
        </p:nvSpPr>
        <p:spPr bwMode="gray">
          <a:xfrm>
            <a:off x="255588" y="1389063"/>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1</a:t>
            </a:r>
          </a:p>
        </p:txBody>
      </p:sp>
      <p:sp>
        <p:nvSpPr>
          <p:cNvPr id="82" name="Text Box 15"/>
          <p:cNvSpPr txBox="1">
            <a:spLocks noChangeArrowheads="1"/>
          </p:cNvSpPr>
          <p:nvPr/>
        </p:nvSpPr>
        <p:spPr bwMode="auto">
          <a:xfrm>
            <a:off x="831850" y="2366963"/>
            <a:ext cx="6254750" cy="584775"/>
          </a:xfrm>
          <a:prstGeom prst="rect">
            <a:avLst/>
          </a:prstGeom>
          <a:noFill/>
          <a:ln w="9525" algn="ctr">
            <a:noFill/>
            <a:miter lim="800000"/>
            <a:headEnd/>
            <a:tailEnd/>
          </a:ln>
        </p:spPr>
        <p:txBody>
          <a:bodyPr wrap="square">
            <a:spAutoFit/>
          </a:bodyPr>
          <a:lstStyle/>
          <a:p>
            <a:pPr eaLnBrk="0" hangingPunct="0"/>
            <a:r>
              <a:rPr lang="en-US" sz="3200" dirty="0" smtClean="0">
                <a:solidFill>
                  <a:srgbClr val="002060"/>
                </a:solidFill>
                <a:latin typeface="Times New Roman" pitchFamily="18" charset="0"/>
                <a:cs typeface="Times New Roman" pitchFamily="18" charset="0"/>
              </a:rPr>
              <a:t>1.1. </a:t>
            </a:r>
            <a:r>
              <a:rPr lang="en-US" sz="3200" dirty="0" err="1" smtClean="0">
                <a:solidFill>
                  <a:srgbClr val="002060"/>
                </a:solidFill>
                <a:latin typeface="Times New Roman" pitchFamily="18" charset="0"/>
                <a:cs typeface="Times New Roman" pitchFamily="18" charset="0"/>
              </a:rPr>
              <a:t>Cấu</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tạo</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phân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tử</a:t>
            </a:r>
            <a:endParaRPr lang="en-US" sz="3200" dirty="0">
              <a:solidFill>
                <a:srgbClr val="002060"/>
              </a:solidFill>
              <a:latin typeface="Times New Roman" pitchFamily="18" charset="0"/>
              <a:cs typeface="Times New Roman" pitchFamily="18" charset="0"/>
            </a:endParaRPr>
          </a:p>
        </p:txBody>
      </p:sp>
      <p:sp>
        <p:nvSpPr>
          <p:cNvPr id="91" name="Text Box 31"/>
          <p:cNvSpPr txBox="1">
            <a:spLocks noChangeArrowheads="1"/>
          </p:cNvSpPr>
          <p:nvPr/>
        </p:nvSpPr>
        <p:spPr bwMode="auto">
          <a:xfrm>
            <a:off x="1660525" y="722313"/>
            <a:ext cx="184150" cy="3667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5338"/>
              </a:solidFill>
              <a:effectLst/>
              <a:uLnTx/>
              <a:uFillTx/>
            </a:endParaRPr>
          </a:p>
        </p:txBody>
      </p:sp>
      <p:pic>
        <p:nvPicPr>
          <p:cNvPr id="92" name="Picture 8" descr="1.png"/>
          <p:cNvPicPr>
            <a:picLocks noChangeAspect="1"/>
          </p:cNvPicPr>
          <p:nvPr/>
        </p:nvPicPr>
        <p:blipFill>
          <a:blip r:embed="rId4" cstate="print"/>
          <a:srcRect l="20313" t="43651" r="32813" b="41068"/>
          <a:stretch>
            <a:fillRect/>
          </a:stretch>
        </p:blipFill>
        <p:spPr bwMode="auto">
          <a:xfrm>
            <a:off x="0" y="609600"/>
            <a:ext cx="2286000" cy="533400"/>
          </a:xfrm>
          <a:prstGeom prst="rect">
            <a:avLst/>
          </a:prstGeom>
          <a:noFill/>
          <a:ln w="9525">
            <a:noFill/>
            <a:miter lim="800000"/>
            <a:headEnd/>
            <a:tailEnd/>
          </a:ln>
        </p:spPr>
      </p:pic>
      <p:sp>
        <p:nvSpPr>
          <p:cNvPr id="93" name="Rectangle 3"/>
          <p:cNvSpPr>
            <a:spLocks noChangeArrowheads="1"/>
          </p:cNvSpPr>
          <p:nvPr/>
        </p:nvSpPr>
        <p:spPr bwMode="auto">
          <a:xfrm>
            <a:off x="2743200" y="533400"/>
            <a:ext cx="3581400" cy="707886"/>
          </a:xfrm>
          <a:prstGeom prst="rect">
            <a:avLst/>
          </a:prstGeom>
          <a:solidFill>
            <a:srgbClr val="FFC0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4000" b="1">
                <a:solidFill>
                  <a:srgbClr val="0070C0"/>
                </a:solidFill>
                <a:latin typeface="Times New Roman" pitchFamily="18" charset="0"/>
                <a:cs typeface="Times New Roman" pitchFamily="18" charset="0"/>
              </a:rPr>
              <a:t>NỘI DUNG </a:t>
            </a:r>
          </a:p>
        </p:txBody>
      </p:sp>
      <p:pic>
        <p:nvPicPr>
          <p:cNvPr id="94" name="Picture 8" descr="1.png"/>
          <p:cNvPicPr>
            <a:picLocks noChangeAspect="1"/>
          </p:cNvPicPr>
          <p:nvPr/>
        </p:nvPicPr>
        <p:blipFill>
          <a:blip r:embed="rId4" cstate="print"/>
          <a:srcRect l="20313" t="43651" r="32813" b="41068"/>
          <a:stretch>
            <a:fillRect/>
          </a:stretch>
        </p:blipFill>
        <p:spPr bwMode="auto">
          <a:xfrm>
            <a:off x="6858000" y="609600"/>
            <a:ext cx="2286000" cy="533400"/>
          </a:xfrm>
          <a:prstGeom prst="rect">
            <a:avLst/>
          </a:prstGeom>
          <a:noFill/>
          <a:ln w="9525">
            <a:noFill/>
            <a:miter lim="800000"/>
            <a:headEnd/>
            <a:tailEnd/>
          </a:ln>
        </p:spPr>
      </p:pic>
      <p:sp>
        <p:nvSpPr>
          <p:cNvPr id="40"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819690" y="3357563"/>
            <a:ext cx="5788391" cy="584775"/>
          </a:xfrm>
          <a:prstGeom prst="rect">
            <a:avLst/>
          </a:prstGeom>
          <a:noFill/>
          <a:ln w="9525" algn="ctr">
            <a:noFill/>
            <a:miter lim="800000"/>
            <a:headEnd/>
            <a:tailEnd/>
          </a:ln>
        </p:spPr>
        <p:txBody>
          <a:bodyPr wrap="square">
            <a:spAutoFit/>
          </a:bodyPr>
          <a:lstStyle/>
          <a:p>
            <a:pPr eaLnBrk="0" hangingPunct="0"/>
            <a:r>
              <a:rPr lang="en-US" sz="3200" dirty="0" smtClean="0">
                <a:solidFill>
                  <a:srgbClr val="002060"/>
                </a:solidFill>
                <a:latin typeface="Times New Roman" pitchFamily="18" charset="0"/>
                <a:cs typeface="Times New Roman" pitchFamily="18" charset="0"/>
              </a:rPr>
              <a:t>1.2. Tính </a:t>
            </a:r>
            <a:r>
              <a:rPr lang="en-US" sz="3200" dirty="0" err="1">
                <a:solidFill>
                  <a:srgbClr val="002060"/>
                </a:solidFill>
                <a:latin typeface="Times New Roman" pitchFamily="18" charset="0"/>
                <a:cs typeface="Times New Roman" pitchFamily="18" charset="0"/>
              </a:rPr>
              <a:t>chất</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hóa</a:t>
            </a:r>
            <a:r>
              <a:rPr lang="en-US" sz="3200" dirty="0">
                <a:solidFill>
                  <a:srgbClr val="002060"/>
                </a:solidFill>
                <a:latin typeface="Times New Roman" pitchFamily="18" charset="0"/>
                <a:cs typeface="Times New Roman" pitchFamily="18" charset="0"/>
              </a:rPr>
              <a:t> học</a:t>
            </a:r>
          </a:p>
        </p:txBody>
      </p:sp>
      <p:grpSp>
        <p:nvGrpSpPr>
          <p:cNvPr id="47" name="Group 7">
            <a:extLst>
              <a:ext uri="{FF2B5EF4-FFF2-40B4-BE49-F238E27FC236}">
                <a16:creationId xmlns:a16="http://schemas.microsoft.com/office/drawing/2014/main" id="{460854DE-AC73-446A-A3E9-61D3036B91F1}"/>
              </a:ext>
            </a:extLst>
          </p:cNvPr>
          <p:cNvGrpSpPr>
            <a:grpSpLocks/>
          </p:cNvGrpSpPr>
          <p:nvPr/>
        </p:nvGrpSpPr>
        <p:grpSpPr bwMode="auto">
          <a:xfrm>
            <a:off x="76200" y="4419600"/>
            <a:ext cx="762000" cy="665163"/>
            <a:chOff x="3174" y="2656"/>
            <a:chExt cx="1549" cy="1351"/>
          </a:xfrm>
          <a:solidFill>
            <a:schemeClr val="accent6">
              <a:lumMod val="60000"/>
              <a:lumOff val="40000"/>
            </a:schemeClr>
          </a:solidFill>
        </p:grpSpPr>
        <p:sp>
          <p:nvSpPr>
            <p:cNvPr id="48" name="AutoShape 8">
              <a:extLst>
                <a:ext uri="{FF2B5EF4-FFF2-40B4-BE49-F238E27FC236}">
                  <a16:creationId xmlns:a16="http://schemas.microsoft.com/office/drawing/2014/main" id="{F704DA27-0B9C-45BD-B4F1-6B37ABFA9A4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49" name="AutoShape 9">
              <a:extLst>
                <a:ext uri="{FF2B5EF4-FFF2-40B4-BE49-F238E27FC236}">
                  <a16:creationId xmlns:a16="http://schemas.microsoft.com/office/drawing/2014/main" id="{7F34CB52-51F2-41F5-A111-BCE7661177BF}"/>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50" name="AutoShape 10">
              <a:extLst>
                <a:ext uri="{FF2B5EF4-FFF2-40B4-BE49-F238E27FC236}">
                  <a16:creationId xmlns:a16="http://schemas.microsoft.com/office/drawing/2014/main" id="{B3D5757F-CD4F-46F6-A367-329E04988E12}"/>
                </a:ext>
              </a:extLst>
            </p:cNvPr>
            <p:cNvSpPr>
              <a:spLocks noChangeArrowheads="1"/>
            </p:cNvSpPr>
            <p:nvPr/>
          </p:nvSpPr>
          <p:spPr bwMode="gray">
            <a:xfrm>
              <a:off x="3264" y="2737"/>
              <a:ext cx="1349" cy="1167"/>
            </a:xfrm>
            <a:prstGeom prst="hexagon">
              <a:avLst>
                <a:gd name="adj" fmla="val 28896"/>
                <a:gd name="vf" fmla="val 115470"/>
              </a:avLst>
            </a:prstGeom>
            <a:grp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52" name="Text Box 15">
            <a:extLst>
              <a:ext uri="{FF2B5EF4-FFF2-40B4-BE49-F238E27FC236}">
                <a16:creationId xmlns:a16="http://schemas.microsoft.com/office/drawing/2014/main" id="{9E4B9333-9608-4464-B129-57EF0DFA50C7}"/>
              </a:ext>
            </a:extLst>
          </p:cNvPr>
          <p:cNvSpPr txBox="1">
            <a:spLocks noChangeArrowheads="1"/>
          </p:cNvSpPr>
          <p:nvPr/>
        </p:nvSpPr>
        <p:spPr bwMode="auto">
          <a:xfrm>
            <a:off x="819690" y="4424363"/>
            <a:ext cx="5276309" cy="584775"/>
          </a:xfrm>
          <a:prstGeom prst="rect">
            <a:avLst/>
          </a:prstGeom>
          <a:noFill/>
          <a:ln w="9525" algn="ctr">
            <a:noFill/>
            <a:miter lim="800000"/>
            <a:headEnd/>
            <a:tailEnd/>
          </a:ln>
        </p:spPr>
        <p:txBody>
          <a:bodyPr wrap="square">
            <a:spAutoFit/>
          </a:bodyPr>
          <a:lstStyle/>
          <a:p>
            <a:pPr eaLnBrk="0" hangingPunct="0"/>
            <a:r>
              <a:rPr lang="en-US" sz="3200" dirty="0" err="1" smtClean="0">
                <a:solidFill>
                  <a:srgbClr val="002060"/>
                </a:solidFill>
                <a:latin typeface="Times New Roman" pitchFamily="18" charset="0"/>
                <a:cs typeface="Times New Roman" pitchFamily="18" charset="0"/>
              </a:rPr>
              <a:t>Bài</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tập</a:t>
            </a:r>
            <a:endParaRPr lang="en-US" sz="3200" dirty="0">
              <a:solidFill>
                <a:srgbClr val="002060"/>
              </a:solidFill>
              <a:latin typeface="Times New Roman" pitchFamily="18" charset="0"/>
              <a:cs typeface="Times New Roman" pitchFamily="18" charset="0"/>
            </a:endParaRPr>
          </a:p>
        </p:txBody>
      </p:sp>
      <p:sp>
        <p:nvSpPr>
          <p:cNvPr id="53" name="Text Box 16">
            <a:extLst>
              <a:ext uri="{FF2B5EF4-FFF2-40B4-BE49-F238E27FC236}">
                <a16:creationId xmlns:a16="http://schemas.microsoft.com/office/drawing/2014/main" id="{67E0F8B4-B5F6-4BE9-9FF8-1AA397206AC3}"/>
              </a:ext>
            </a:extLst>
          </p:cNvPr>
          <p:cNvSpPr txBox="1">
            <a:spLocks noChangeArrowheads="1"/>
          </p:cNvSpPr>
          <p:nvPr/>
        </p:nvSpPr>
        <p:spPr bwMode="gray">
          <a:xfrm>
            <a:off x="278354" y="4437063"/>
            <a:ext cx="388937" cy="584200"/>
          </a:xfrm>
          <a:prstGeom prst="rect">
            <a:avLst/>
          </a:prstGeom>
          <a:noFill/>
          <a:ln w="9525" algn="ctr">
            <a:noFill/>
            <a:miter lim="800000"/>
            <a:headEnd/>
            <a:tailEnd/>
          </a:ln>
        </p:spPr>
        <p:txBody>
          <a:bodyPr wrap="none">
            <a:spAutoFit/>
          </a:bodyPr>
          <a:lstStyle/>
          <a:p>
            <a:pPr algn="ctr" eaLnBrk="0" hangingPunct="0"/>
            <a:r>
              <a:rPr lang="en-US" sz="3200" b="1" dirty="0" smtClean="0">
                <a:solidFill>
                  <a:srgbClr val="FFFFFF"/>
                </a:solidFill>
                <a:latin typeface="Times New Roman" pitchFamily="18" charset="0"/>
                <a:cs typeface="Times New Roman" pitchFamily="18" charset="0"/>
              </a:rPr>
              <a:t>2</a:t>
            </a:r>
            <a:endParaRPr lang="en-US" sz="3200" b="1" dirty="0">
              <a:solidFill>
                <a:srgbClr val="FFFFFF"/>
              </a:solidFill>
              <a:latin typeface="Times New Roman" pitchFamily="18" charset="0"/>
              <a:cs typeface="Times New Roman" pitchFamily="18" charset="0"/>
            </a:endParaRPr>
          </a:p>
        </p:txBody>
      </p:sp>
      <p:pic>
        <p:nvPicPr>
          <p:cNvPr id="56" name="Picture 27" descr="Hoja Carta2">
            <a:extLst>
              <a:ext uri="{FF2B5EF4-FFF2-40B4-BE49-F238E27FC236}">
                <a16:creationId xmlns:a16="http://schemas.microsoft.com/office/drawing/2014/main" id="{283C1473-0A87-49D9-9DDA-4DB0601998C7}"/>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57" name="Slide Number Placeholder 26">
            <a:extLst>
              <a:ext uri="{FF2B5EF4-FFF2-40B4-BE49-F238E27FC236}">
                <a16:creationId xmlns:a16="http://schemas.microsoft.com/office/drawing/2014/main" id="{9FCCF7AD-4732-4B70-80ED-D80D419DD959}"/>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5</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58" name="Rectangle 57">
            <a:extLst>
              <a:ext uri="{FF2B5EF4-FFF2-40B4-BE49-F238E27FC236}">
                <a16:creationId xmlns:a16="http://schemas.microsoft.com/office/drawing/2014/main" id="{129CDCE3-0F29-4EBD-8D2B-45A29F22E1BD}"/>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44" name="Line 11">
            <a:extLst>
              <a:ext uri="{FF2B5EF4-FFF2-40B4-BE49-F238E27FC236}">
                <a16:creationId xmlns:a16="http://schemas.microsoft.com/office/drawing/2014/main" id="{1E22E3C9-81D5-44E1-9491-8109F2E79B3F}"/>
              </a:ext>
            </a:extLst>
          </p:cNvPr>
          <p:cNvSpPr>
            <a:spLocks noChangeShapeType="1"/>
          </p:cNvSpPr>
          <p:nvPr/>
        </p:nvSpPr>
        <p:spPr bwMode="auto">
          <a:xfrm>
            <a:off x="761999" y="3013675"/>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Line 11">
            <a:extLst>
              <a:ext uri="{FF2B5EF4-FFF2-40B4-BE49-F238E27FC236}">
                <a16:creationId xmlns:a16="http://schemas.microsoft.com/office/drawing/2014/main" id="{4E1C0398-197F-4CDF-BDB5-69B179F48B51}"/>
              </a:ext>
            </a:extLst>
          </p:cNvPr>
          <p:cNvSpPr>
            <a:spLocks noChangeShapeType="1"/>
          </p:cNvSpPr>
          <p:nvPr/>
        </p:nvSpPr>
        <p:spPr bwMode="auto">
          <a:xfrm>
            <a:off x="761999" y="3970549"/>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Line 11">
            <a:extLst>
              <a:ext uri="{FF2B5EF4-FFF2-40B4-BE49-F238E27FC236}">
                <a16:creationId xmlns:a16="http://schemas.microsoft.com/office/drawing/2014/main" id="{784DECAF-23A5-4BBE-84CA-D31B9B50B4C5}"/>
              </a:ext>
            </a:extLst>
          </p:cNvPr>
          <p:cNvSpPr>
            <a:spLocks noChangeShapeType="1"/>
          </p:cNvSpPr>
          <p:nvPr/>
        </p:nvSpPr>
        <p:spPr bwMode="auto">
          <a:xfrm>
            <a:off x="761999" y="5041186"/>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Rectangle 1"/>
          <p:cNvSpPr>
            <a:spLocks noChangeArrowheads="1"/>
          </p:cNvSpPr>
          <p:nvPr/>
        </p:nvSpPr>
        <p:spPr bwMode="auto">
          <a:xfrm>
            <a:off x="228600" y="1099069"/>
            <a:ext cx="8610600" cy="3600986"/>
          </a:xfrm>
          <a:prstGeom prst="rect">
            <a:avLst/>
          </a:prstGeom>
          <a:noFill/>
          <a:ln w="9525">
            <a:noFill/>
            <a:miter lim="800000"/>
            <a:headEnd/>
            <a:tailEnd/>
          </a:ln>
        </p:spPr>
        <p:txBody>
          <a:bodyPr wrap="square" anchor="ctr">
            <a:spAutoFit/>
          </a:bodyPr>
          <a:lstStyle/>
          <a:p>
            <a:pPr eaLnBrk="0" hangingPunct="0">
              <a:lnSpc>
                <a:spcPct val="150000"/>
              </a:lnSpc>
            </a:pPr>
            <a:r>
              <a:rPr lang="it-IT" sz="2800" b="1" dirty="0">
                <a:solidFill>
                  <a:srgbClr val="002060"/>
                </a:solidFill>
                <a:latin typeface="Times New Roman" pitchFamily="18" charset="0"/>
                <a:cs typeface="Times New Roman" pitchFamily="18" charset="0"/>
              </a:rPr>
              <a:t>Sau khi học xong bài này, học sinh có khả năng:</a:t>
            </a:r>
          </a:p>
          <a:p>
            <a:pPr eaLnBrk="0" hangingPunct="0"/>
            <a:r>
              <a:rPr lang="vi-VN" sz="2800" b="1" dirty="0">
                <a:solidFill>
                  <a:srgbClr val="00B050"/>
                </a:solidFill>
                <a:latin typeface="Times New Roman" pitchFamily="18" charset="0"/>
                <a:cs typeface="Times New Roman" pitchFamily="18" charset="0"/>
              </a:rPr>
              <a:t>Kiến Thức:</a:t>
            </a:r>
            <a:endParaRPr lang="en-US" sz="2800" b="1" dirty="0">
              <a:solidFill>
                <a:srgbClr val="00B050"/>
              </a:solidFill>
              <a:latin typeface="Times New Roman" pitchFamily="18" charset="0"/>
              <a:cs typeface="Times New Roman" pitchFamily="18" charset="0"/>
            </a:endParaRPr>
          </a:p>
          <a:p>
            <a:pPr eaLnBrk="0" hangingPunct="0"/>
            <a:endParaRPr lang="en-US"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Trình </a:t>
            </a:r>
            <a:r>
              <a:rPr lang="vi-VN" sz="2800" dirty="0">
                <a:solidFill>
                  <a:srgbClr val="002060"/>
                </a:solidFill>
                <a:latin typeface="Times New Roman" pitchFamily="18" charset="0"/>
                <a:cs typeface="Times New Roman" pitchFamily="18" charset="0"/>
              </a:rPr>
              <a:t>bày được khái niệm, phân loại, gọi tên của amin, amino axit và protein</a:t>
            </a:r>
            <a:r>
              <a:rPr lang="vi-VN" sz="2800" dirty="0" smtClean="0">
                <a:solidFill>
                  <a:srgbClr val="002060"/>
                </a:solidFill>
                <a:latin typeface="Times New Roman" pitchFamily="18" charset="0"/>
                <a:cs typeface="Times New Roman" pitchFamily="18" charset="0"/>
              </a:rPr>
              <a:t>.</a:t>
            </a:r>
          </a:p>
          <a:p>
            <a:pPr eaLnBrk="0" hangingPunct="0"/>
            <a:endParaRPr lang="vi-VN" sz="2800" dirty="0" smtClean="0">
              <a:solidFill>
                <a:srgbClr val="002060"/>
              </a:solidFill>
              <a:latin typeface="Times New Roman" pitchFamily="18" charset="0"/>
              <a:cs typeface="Times New Roman" pitchFamily="18" charset="0"/>
            </a:endParaRPr>
          </a:p>
          <a:p>
            <a:pPr eaLnBrk="0" hangingPunct="0">
              <a:buFont typeface="Wingdings" pitchFamily="2" charset="2"/>
              <a:buChar char="ü"/>
            </a:pPr>
            <a:r>
              <a:rPr lang="vi-VN" sz="2800" dirty="0">
                <a:solidFill>
                  <a:srgbClr val="002060"/>
                </a:solidFill>
                <a:latin typeface="Times New Roman" pitchFamily="18" charset="0"/>
                <a:cs typeface="Times New Roman" pitchFamily="18" charset="0"/>
              </a:rPr>
              <a:t> Giải thích được tính chất hoá học của amin, amino axit, peptit và protein</a:t>
            </a:r>
            <a:r>
              <a:rPr lang="vi-VN" sz="2800" dirty="0" smtClean="0">
                <a:solidFill>
                  <a:srgbClr val="002060"/>
                </a:solidFill>
                <a:latin typeface="Times New Roman" pitchFamily="18" charset="0"/>
                <a:cs typeface="Times New Roman" pitchFamily="18" charset="0"/>
              </a:rPr>
              <a:t>.</a:t>
            </a:r>
          </a:p>
        </p:txBody>
      </p:sp>
      <p:grpSp>
        <p:nvGrpSpPr>
          <p:cNvPr id="15" name="Group 4"/>
          <p:cNvGrpSpPr>
            <a:grpSpLocks/>
          </p:cNvGrpSpPr>
          <p:nvPr/>
        </p:nvGrpSpPr>
        <p:grpSpPr bwMode="auto">
          <a:xfrm>
            <a:off x="685800" y="304800"/>
            <a:ext cx="7772400" cy="6172200"/>
            <a:chOff x="990600" y="1143000"/>
            <a:chExt cx="7772400" cy="6172200"/>
          </a:xfrm>
        </p:grpSpPr>
        <p:sp>
          <p:nvSpPr>
            <p:cNvPr id="17" name="Rounded Rectangle 16"/>
            <p:cNvSpPr/>
            <p:nvPr/>
          </p:nvSpPr>
          <p:spPr>
            <a:xfrm>
              <a:off x="990600" y="57150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ounded Rectangle 18"/>
            <p:cNvSpPr/>
            <p:nvPr/>
          </p:nvSpPr>
          <p:spPr>
            <a:xfrm>
              <a:off x="1524000" y="61722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0" name="Rounded Rectangle 19"/>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ounded Rectangle 20"/>
            <p:cNvSpPr/>
            <p:nvPr/>
          </p:nvSpPr>
          <p:spPr>
            <a:xfrm>
              <a:off x="2057400" y="67056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7150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ounded Rectangle 29"/>
            <p:cNvSpPr/>
            <p:nvPr/>
          </p:nvSpPr>
          <p:spPr>
            <a:xfrm>
              <a:off x="7620000" y="62484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3" name="Rounded Rectangle 32"/>
            <p:cNvSpPr/>
            <p:nvPr/>
          </p:nvSpPr>
          <p:spPr>
            <a:xfrm>
              <a:off x="7086600" y="67564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4"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7" name="Picture 46" descr="http://www.set-edu.com/web%20/images/english/target-market.png"/>
          <p:cNvPicPr>
            <a:picLocks noChangeAspect="1" noChangeArrowheads="1"/>
          </p:cNvPicPr>
          <p:nvPr/>
        </p:nvPicPr>
        <p:blipFill>
          <a:blip r:embed="rId4" cstate="print"/>
          <a:srcRect/>
          <a:stretch>
            <a:fillRect/>
          </a:stretch>
        </p:blipFill>
        <p:spPr bwMode="auto">
          <a:xfrm>
            <a:off x="3429000" y="4876800"/>
            <a:ext cx="1652588" cy="1428840"/>
          </a:xfrm>
          <a:prstGeom prst="rect">
            <a:avLst/>
          </a:prstGeom>
          <a:noFill/>
          <a:ln w="9525">
            <a:noFill/>
            <a:miter lim="800000"/>
            <a:headEnd/>
            <a:tailEnd/>
          </a:ln>
        </p:spPr>
      </p:pic>
      <p:pic>
        <p:nvPicPr>
          <p:cNvPr id="24" name="Picture 27" descr="Hoja Carta2">
            <a:extLst>
              <a:ext uri="{FF2B5EF4-FFF2-40B4-BE49-F238E27FC236}">
                <a16:creationId xmlns:a16="http://schemas.microsoft.com/office/drawing/2014/main" id="{CBEF650F-20CC-4294-AEE8-25E0E631F865}"/>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25" name="Slide Number Placeholder 26">
            <a:extLst>
              <a:ext uri="{FF2B5EF4-FFF2-40B4-BE49-F238E27FC236}">
                <a16:creationId xmlns:a16="http://schemas.microsoft.com/office/drawing/2014/main" id="{D28EFD37-81B7-41A7-9123-2A7206CE7B0F}"/>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6</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C0504970-0108-4A3B-8504-887F04B7468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4" name="Rectangle 1"/>
          <p:cNvSpPr>
            <a:spLocks noChangeArrowheads="1"/>
          </p:cNvSpPr>
          <p:nvPr/>
        </p:nvSpPr>
        <p:spPr bwMode="auto">
          <a:xfrm>
            <a:off x="304800" y="1092597"/>
            <a:ext cx="8839200" cy="3693319"/>
          </a:xfrm>
          <a:prstGeom prst="rect">
            <a:avLst/>
          </a:prstGeom>
          <a:noFill/>
          <a:ln w="9525">
            <a:noFill/>
            <a:miter lim="800000"/>
            <a:headEnd/>
            <a:tailEnd/>
          </a:ln>
        </p:spPr>
        <p:txBody>
          <a:bodyPr wrap="square" anchor="ctr">
            <a:spAutoFit/>
          </a:bodyPr>
          <a:lstStyle/>
          <a:p>
            <a:pPr eaLnBrk="0" hangingPunct="0">
              <a:lnSpc>
                <a:spcPct val="150000"/>
              </a:lnSpc>
            </a:pPr>
            <a:r>
              <a:rPr lang="it-IT" sz="2800" b="1" dirty="0">
                <a:solidFill>
                  <a:srgbClr val="002060"/>
                </a:solidFill>
                <a:latin typeface="Times New Roman" pitchFamily="18" charset="0"/>
                <a:cs typeface="Times New Roman" pitchFamily="18" charset="0"/>
              </a:rPr>
              <a:t>Sau khi học xong bài này, học sinh có khả năng:</a:t>
            </a:r>
          </a:p>
          <a:p>
            <a:pPr eaLnBrk="0" hangingPunct="0">
              <a:lnSpc>
                <a:spcPct val="150000"/>
              </a:lnSpc>
            </a:pPr>
            <a:r>
              <a:rPr lang="vi-VN" sz="2800" b="1" dirty="0">
                <a:solidFill>
                  <a:srgbClr val="00B050"/>
                </a:solidFill>
                <a:latin typeface="Times New Roman" pitchFamily="18" charset="0"/>
                <a:cs typeface="Times New Roman" pitchFamily="18" charset="0"/>
              </a:rPr>
              <a:t>Kỹ năng:</a:t>
            </a:r>
            <a:endParaRPr lang="en-US" sz="2800" b="1" dirty="0">
              <a:solidFill>
                <a:srgbClr val="00B050"/>
              </a:solidFill>
              <a:latin typeface="Times New Roman" pitchFamily="18" charset="0"/>
              <a:cs typeface="Times New Roman" pitchFamily="18" charset="0"/>
            </a:endParaRPr>
          </a:p>
          <a:p>
            <a:pPr eaLnBrk="0" hangingPunct="0"/>
            <a:endParaRPr lang="en-US" sz="1000"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Viết được phương trình phản ứng thể hiện tính chất hóa học của </a:t>
            </a:r>
            <a:r>
              <a:rPr lang="fr-FR" sz="2800" dirty="0" err="1">
                <a:solidFill>
                  <a:srgbClr val="002060"/>
                </a:solidFill>
                <a:latin typeface="Times New Roman" pitchFamily="18" charset="0"/>
                <a:cs typeface="Times New Roman" pitchFamily="18" charset="0"/>
              </a:rPr>
              <a:t>amin</a:t>
            </a:r>
            <a:r>
              <a:rPr lang="fr-FR" sz="2800" dirty="0">
                <a:solidFill>
                  <a:srgbClr val="002060"/>
                </a:solidFill>
                <a:latin typeface="Times New Roman" pitchFamily="18" charset="0"/>
                <a:cs typeface="Times New Roman" pitchFamily="18" charset="0"/>
              </a:rPr>
              <a:t>, </a:t>
            </a:r>
            <a:r>
              <a:rPr lang="fr-FR" sz="2800" dirty="0" err="1">
                <a:solidFill>
                  <a:srgbClr val="002060"/>
                </a:solidFill>
                <a:latin typeface="Times New Roman" pitchFamily="18" charset="0"/>
                <a:cs typeface="Times New Roman" pitchFamily="18" charset="0"/>
              </a:rPr>
              <a:t>amino</a:t>
            </a:r>
            <a:r>
              <a:rPr lang="fr-FR" sz="2800" dirty="0">
                <a:solidFill>
                  <a:srgbClr val="002060"/>
                </a:solidFill>
                <a:latin typeface="Times New Roman" pitchFamily="18" charset="0"/>
                <a:cs typeface="Times New Roman" pitchFamily="18" charset="0"/>
              </a:rPr>
              <a:t> </a:t>
            </a:r>
            <a:r>
              <a:rPr lang="fr-FR" sz="2800" dirty="0" err="1">
                <a:solidFill>
                  <a:srgbClr val="002060"/>
                </a:solidFill>
                <a:latin typeface="Times New Roman" pitchFamily="18" charset="0"/>
                <a:cs typeface="Times New Roman" pitchFamily="18" charset="0"/>
              </a:rPr>
              <a:t>axit</a:t>
            </a:r>
            <a:r>
              <a:rPr lang="fr-FR" sz="2800" dirty="0">
                <a:solidFill>
                  <a:srgbClr val="002060"/>
                </a:solidFill>
                <a:latin typeface="Times New Roman" pitchFamily="18" charset="0"/>
                <a:cs typeface="Times New Roman" pitchFamily="18" charset="0"/>
              </a:rPr>
              <a:t>, </a:t>
            </a:r>
            <a:r>
              <a:rPr lang="fr-FR" sz="2800" dirty="0" err="1">
                <a:solidFill>
                  <a:srgbClr val="002060"/>
                </a:solidFill>
                <a:latin typeface="Times New Roman" pitchFamily="18" charset="0"/>
                <a:cs typeface="Times New Roman" pitchFamily="18" charset="0"/>
              </a:rPr>
              <a:t>peptit</a:t>
            </a:r>
            <a:r>
              <a:rPr lang="fr-FR" sz="2800" dirty="0">
                <a:solidFill>
                  <a:srgbClr val="002060"/>
                </a:solidFill>
                <a:latin typeface="Times New Roman" pitchFamily="18" charset="0"/>
                <a:cs typeface="Times New Roman" pitchFamily="18" charset="0"/>
              </a:rPr>
              <a:t> </a:t>
            </a:r>
            <a:r>
              <a:rPr lang="fr-FR" sz="2800" dirty="0" err="1">
                <a:solidFill>
                  <a:srgbClr val="002060"/>
                </a:solidFill>
                <a:latin typeface="Times New Roman" pitchFamily="18" charset="0"/>
                <a:cs typeface="Times New Roman" pitchFamily="18" charset="0"/>
              </a:rPr>
              <a:t>và</a:t>
            </a:r>
            <a:r>
              <a:rPr lang="fr-FR" sz="2800" dirty="0">
                <a:solidFill>
                  <a:srgbClr val="002060"/>
                </a:solidFill>
                <a:latin typeface="Times New Roman" pitchFamily="18" charset="0"/>
                <a:cs typeface="Times New Roman" pitchFamily="18" charset="0"/>
              </a:rPr>
              <a:t> </a:t>
            </a:r>
            <a:r>
              <a:rPr lang="fr-FR" sz="2800" dirty="0" err="1">
                <a:solidFill>
                  <a:srgbClr val="002060"/>
                </a:solidFill>
                <a:latin typeface="Times New Roman" pitchFamily="18" charset="0"/>
                <a:cs typeface="Times New Roman" pitchFamily="18" charset="0"/>
              </a:rPr>
              <a:t>protein</a:t>
            </a:r>
            <a:r>
              <a:rPr lang="fr-FR" sz="2800" dirty="0" smtClean="0">
                <a:solidFill>
                  <a:srgbClr val="002060"/>
                </a:solidFill>
                <a:latin typeface="Times New Roman" pitchFamily="18" charset="0"/>
                <a:cs typeface="Times New Roman" pitchFamily="18" charset="0"/>
              </a:rPr>
              <a:t>.</a:t>
            </a:r>
            <a:endParaRPr lang="vi-VN" sz="2800" dirty="0" smtClean="0">
              <a:solidFill>
                <a:srgbClr val="002060"/>
              </a:solidFill>
              <a:latin typeface="Times New Roman" pitchFamily="18" charset="0"/>
              <a:cs typeface="Times New Roman" pitchFamily="18" charset="0"/>
            </a:endParaRPr>
          </a:p>
          <a:p>
            <a:pPr eaLnBrk="0" hangingPunct="0"/>
            <a:endParaRPr lang="en-US" sz="2800"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Vận dụng </a:t>
            </a:r>
            <a:r>
              <a:rPr lang="en-US" sz="2800" dirty="0" smtClean="0">
                <a:solidFill>
                  <a:srgbClr val="002060"/>
                </a:solidFill>
                <a:latin typeface="Times New Roman" pitchFamily="18" charset="0"/>
                <a:cs typeface="Times New Roman" pitchFamily="18" charset="0"/>
              </a:rPr>
              <a:t>được </a:t>
            </a:r>
            <a:r>
              <a:rPr lang="vi-VN" sz="2800" dirty="0" smtClean="0">
                <a:solidFill>
                  <a:srgbClr val="002060"/>
                </a:solidFill>
                <a:latin typeface="Times New Roman" pitchFamily="18" charset="0"/>
                <a:cs typeface="Times New Roman" pitchFamily="18" charset="0"/>
              </a:rPr>
              <a:t>tính </a:t>
            </a:r>
            <a:r>
              <a:rPr lang="vi-VN" sz="2800" dirty="0">
                <a:solidFill>
                  <a:srgbClr val="002060"/>
                </a:solidFill>
                <a:latin typeface="Times New Roman" pitchFamily="18" charset="0"/>
                <a:cs typeface="Times New Roman" pitchFamily="18" charset="0"/>
              </a:rPr>
              <a:t>chất hóa học </a:t>
            </a:r>
            <a:r>
              <a:rPr lang="en-US" sz="2800" dirty="0" err="1" smtClean="0">
                <a:solidFill>
                  <a:srgbClr val="002060"/>
                </a:solidFill>
                <a:latin typeface="Times New Roman" pitchFamily="18" charset="0"/>
                <a:cs typeface="Times New Roman" pitchFamily="18" charset="0"/>
              </a:rPr>
              <a:t>để</a:t>
            </a:r>
            <a:r>
              <a:rPr lang="en-US" sz="2800"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giải được các bài tập</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liên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quan</a:t>
            </a:r>
            <a:r>
              <a:rPr lang="vi-VN" sz="2800" dirty="0">
                <a:solidFill>
                  <a:srgbClr val="002060"/>
                </a:solidFill>
                <a:latin typeface="Times New Roman" pitchFamily="18" charset="0"/>
                <a:cs typeface="Times New Roman" pitchFamily="18" charset="0"/>
              </a:rPr>
              <a:t> về hợp chất amin, amino axit và protein. </a:t>
            </a:r>
            <a:endParaRPr lang="en-US" sz="2800" dirty="0">
              <a:solidFill>
                <a:srgbClr val="002060"/>
              </a:solidFill>
              <a:latin typeface="Times New Roman" pitchFamily="18" charset="0"/>
              <a:cs typeface="Times New Roman" pitchFamily="18" charset="0"/>
            </a:endParaRPr>
          </a:p>
        </p:txBody>
      </p:sp>
      <p:grpSp>
        <p:nvGrpSpPr>
          <p:cNvPr id="16" name="Group 4"/>
          <p:cNvGrpSpPr>
            <a:grpSpLocks/>
          </p:cNvGrpSpPr>
          <p:nvPr/>
        </p:nvGrpSpPr>
        <p:grpSpPr bwMode="auto">
          <a:xfrm>
            <a:off x="685800" y="304800"/>
            <a:ext cx="7772400" cy="6324600"/>
            <a:chOff x="990600" y="1143000"/>
            <a:chExt cx="7772400" cy="6324600"/>
          </a:xfrm>
        </p:grpSpPr>
        <p:sp>
          <p:nvSpPr>
            <p:cNvPr id="21" name="Rounded Rectangle 20"/>
            <p:cNvSpPr/>
            <p:nvPr/>
          </p:nvSpPr>
          <p:spPr>
            <a:xfrm>
              <a:off x="990600" y="58674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ounded Rectangle 21"/>
            <p:cNvSpPr/>
            <p:nvPr/>
          </p:nvSpPr>
          <p:spPr>
            <a:xfrm>
              <a:off x="1524000" y="63246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3" name="Rounded Rectangle 22"/>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ounded Rectangle 23"/>
            <p:cNvSpPr/>
            <p:nvPr/>
          </p:nvSpPr>
          <p:spPr>
            <a:xfrm>
              <a:off x="2057400" y="68580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8674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ounded Rectangle 32"/>
            <p:cNvSpPr/>
            <p:nvPr/>
          </p:nvSpPr>
          <p:spPr>
            <a:xfrm>
              <a:off x="7620000" y="64008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4" name="Rounded Rectangle 33"/>
            <p:cNvSpPr/>
            <p:nvPr/>
          </p:nvSpPr>
          <p:spPr>
            <a:xfrm>
              <a:off x="7086600" y="69088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7"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8" name="Picture 46" descr="http://www.set-edu.com/web%20/images/english/target-market.png"/>
          <p:cNvPicPr>
            <a:picLocks noChangeAspect="1" noChangeArrowheads="1"/>
          </p:cNvPicPr>
          <p:nvPr/>
        </p:nvPicPr>
        <p:blipFill>
          <a:blip r:embed="rId4" cstate="print"/>
          <a:srcRect/>
          <a:stretch>
            <a:fillRect/>
          </a:stretch>
        </p:blipFill>
        <p:spPr bwMode="auto">
          <a:xfrm>
            <a:off x="3529012" y="4876800"/>
            <a:ext cx="1652588" cy="1428840"/>
          </a:xfrm>
          <a:prstGeom prst="rect">
            <a:avLst/>
          </a:prstGeom>
          <a:noFill/>
          <a:ln w="9525">
            <a:noFill/>
            <a:miter lim="800000"/>
            <a:headEnd/>
            <a:tailEnd/>
          </a:ln>
        </p:spPr>
      </p:pic>
      <p:pic>
        <p:nvPicPr>
          <p:cNvPr id="25" name="Picture 27" descr="Hoja Carta2">
            <a:extLst>
              <a:ext uri="{FF2B5EF4-FFF2-40B4-BE49-F238E27FC236}">
                <a16:creationId xmlns:a16="http://schemas.microsoft.com/office/drawing/2014/main" id="{DE895EFC-B7D1-41C1-BB31-4739F80316E7}"/>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0" name="Slide Number Placeholder 26">
            <a:extLst>
              <a:ext uri="{FF2B5EF4-FFF2-40B4-BE49-F238E27FC236}">
                <a16:creationId xmlns:a16="http://schemas.microsoft.com/office/drawing/2014/main" id="{F92256AA-7449-4B18-BBD3-407C5D1F20C2}"/>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7</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6FF95911-17F6-4044-91FA-4E2D925B3488}"/>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9"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4" name="Rectangle 1"/>
          <p:cNvSpPr>
            <a:spLocks noChangeArrowheads="1"/>
          </p:cNvSpPr>
          <p:nvPr/>
        </p:nvSpPr>
        <p:spPr bwMode="auto">
          <a:xfrm>
            <a:off x="304800" y="1156157"/>
            <a:ext cx="8610600" cy="2831544"/>
          </a:xfrm>
          <a:prstGeom prst="rect">
            <a:avLst/>
          </a:prstGeom>
          <a:noFill/>
          <a:ln w="9525">
            <a:noFill/>
            <a:miter lim="800000"/>
            <a:headEnd/>
            <a:tailEnd/>
          </a:ln>
        </p:spPr>
        <p:txBody>
          <a:bodyPr wrap="square" anchor="ctr">
            <a:spAutoFit/>
          </a:bodyPr>
          <a:lstStyle/>
          <a:p>
            <a:pPr eaLnBrk="0" hangingPunct="0">
              <a:lnSpc>
                <a:spcPct val="150000"/>
              </a:lnSpc>
            </a:pPr>
            <a:r>
              <a:rPr lang="it-IT" sz="2800" b="1" dirty="0">
                <a:solidFill>
                  <a:srgbClr val="002060"/>
                </a:solidFill>
                <a:latin typeface="Times New Roman" pitchFamily="18" charset="0"/>
                <a:cs typeface="Times New Roman" pitchFamily="18" charset="0"/>
              </a:rPr>
              <a:t>Sau khi học xong bài này, người học có khả năng:</a:t>
            </a:r>
          </a:p>
          <a:p>
            <a:pPr eaLnBrk="0" hangingPunct="0">
              <a:lnSpc>
                <a:spcPct val="150000"/>
              </a:lnSpc>
            </a:pPr>
            <a:r>
              <a:rPr lang="vi-VN" sz="2800" b="1" dirty="0">
                <a:solidFill>
                  <a:srgbClr val="00B050"/>
                </a:solidFill>
                <a:latin typeface="Times New Roman" pitchFamily="18" charset="0"/>
                <a:cs typeface="Times New Roman" pitchFamily="18" charset="0"/>
              </a:rPr>
              <a:t>Thái độ:</a:t>
            </a:r>
            <a:endParaRPr lang="en-US" sz="2800" b="1" dirty="0">
              <a:solidFill>
                <a:srgbClr val="00B050"/>
              </a:solidFill>
              <a:latin typeface="Times New Roman" pitchFamily="18" charset="0"/>
              <a:cs typeface="Times New Roman" pitchFamily="18" charset="0"/>
            </a:endParaRPr>
          </a:p>
          <a:p>
            <a:pPr eaLnBrk="0" hangingPunct="0"/>
            <a:endParaRPr lang="en-US" sz="1000"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Có lòng </a:t>
            </a:r>
            <a:r>
              <a:rPr lang="vi-VN" sz="2800" dirty="0">
                <a:solidFill>
                  <a:srgbClr val="002060"/>
                </a:solidFill>
                <a:latin typeface="Times New Roman" pitchFamily="18" charset="0"/>
                <a:cs typeface="Times New Roman" pitchFamily="18" charset="0"/>
              </a:rPr>
              <a:t>say mê học tập, biết vận dụng những kiến thức </a:t>
            </a:r>
            <a:r>
              <a:rPr lang="vi-VN" sz="2800" dirty="0" smtClean="0">
                <a:solidFill>
                  <a:srgbClr val="002060"/>
                </a:solidFill>
                <a:latin typeface="Times New Roman" pitchFamily="18" charset="0"/>
                <a:cs typeface="Times New Roman" pitchFamily="18" charset="0"/>
              </a:rPr>
              <a:t>đ</a:t>
            </a:r>
            <a:r>
              <a:rPr lang="en-US" sz="2800" dirty="0">
                <a:solidFill>
                  <a:srgbClr val="002060"/>
                </a:solidFill>
                <a:latin typeface="Times New Roman" pitchFamily="18" charset="0"/>
                <a:cs typeface="Times New Roman" pitchFamily="18" charset="0"/>
              </a:rPr>
              <a:t>ã</a:t>
            </a:r>
            <a:r>
              <a:rPr lang="vi-VN" sz="2800" dirty="0" smtClean="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học vào cuộc sống, có ý thức bảo vệ môi trường và tài </a:t>
            </a:r>
            <a:r>
              <a:rPr lang="vi-VN" sz="2800" dirty="0" smtClean="0">
                <a:solidFill>
                  <a:srgbClr val="002060"/>
                </a:solidFill>
                <a:latin typeface="Times New Roman" pitchFamily="18" charset="0"/>
                <a:cs typeface="Times New Roman" pitchFamily="18" charset="0"/>
              </a:rPr>
              <a:t>nguyên</a:t>
            </a:r>
            <a:r>
              <a:rPr lang="en-US" sz="2800" dirty="0" smtClean="0">
                <a:solidFill>
                  <a:srgbClr val="002060"/>
                </a:solidFill>
                <a:latin typeface="Times New Roman" pitchFamily="18" charset="0"/>
                <a:cs typeface="Times New Roman" pitchFamily="18" charset="0"/>
              </a:rPr>
              <a:t>.</a:t>
            </a:r>
            <a:endParaRPr lang="vi-VN" sz="2800" dirty="0">
              <a:solidFill>
                <a:srgbClr val="002060"/>
              </a:solidFill>
              <a:latin typeface="Times New Roman" pitchFamily="18" charset="0"/>
              <a:cs typeface="Times New Roman" pitchFamily="18" charset="0"/>
            </a:endParaRPr>
          </a:p>
        </p:txBody>
      </p:sp>
      <p:grpSp>
        <p:nvGrpSpPr>
          <p:cNvPr id="2" name="Group 4"/>
          <p:cNvGrpSpPr>
            <a:grpSpLocks/>
          </p:cNvGrpSpPr>
          <p:nvPr/>
        </p:nvGrpSpPr>
        <p:grpSpPr bwMode="auto">
          <a:xfrm>
            <a:off x="685800" y="304800"/>
            <a:ext cx="7772400" cy="5867400"/>
            <a:chOff x="990600" y="1143000"/>
            <a:chExt cx="7772400" cy="5867400"/>
          </a:xfrm>
        </p:grpSpPr>
        <p:sp>
          <p:nvSpPr>
            <p:cNvPr id="21" name="Rounded Rectangle 20"/>
            <p:cNvSpPr/>
            <p:nvPr/>
          </p:nvSpPr>
          <p:spPr>
            <a:xfrm>
              <a:off x="990600" y="54102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ounded Rectangle 21"/>
            <p:cNvSpPr/>
            <p:nvPr/>
          </p:nvSpPr>
          <p:spPr>
            <a:xfrm>
              <a:off x="1524000" y="58674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3" name="Rounded Rectangle 22"/>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ounded Rectangle 23"/>
            <p:cNvSpPr/>
            <p:nvPr/>
          </p:nvSpPr>
          <p:spPr>
            <a:xfrm>
              <a:off x="2057400" y="64008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4102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ounded Rectangle 32"/>
            <p:cNvSpPr/>
            <p:nvPr/>
          </p:nvSpPr>
          <p:spPr>
            <a:xfrm>
              <a:off x="7620000" y="59436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4" name="Rounded Rectangle 33"/>
            <p:cNvSpPr/>
            <p:nvPr/>
          </p:nvSpPr>
          <p:spPr>
            <a:xfrm>
              <a:off x="7086600" y="64516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7"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8" name="Picture 46" descr="http://www.set-edu.com/web%20/images/english/target-market.png"/>
          <p:cNvPicPr>
            <a:picLocks noChangeAspect="1" noChangeArrowheads="1"/>
          </p:cNvPicPr>
          <p:nvPr/>
        </p:nvPicPr>
        <p:blipFill>
          <a:blip r:embed="rId4" cstate="print"/>
          <a:srcRect/>
          <a:stretch>
            <a:fillRect/>
          </a:stretch>
        </p:blipFill>
        <p:spPr bwMode="auto">
          <a:xfrm>
            <a:off x="3605212" y="4648200"/>
            <a:ext cx="1652588" cy="1428840"/>
          </a:xfrm>
          <a:prstGeom prst="rect">
            <a:avLst/>
          </a:prstGeom>
          <a:noFill/>
          <a:ln w="9525">
            <a:noFill/>
            <a:miter lim="800000"/>
            <a:headEnd/>
            <a:tailEnd/>
          </a:ln>
        </p:spPr>
      </p:pic>
      <p:pic>
        <p:nvPicPr>
          <p:cNvPr id="25" name="Picture 27" descr="Hoja Carta2">
            <a:extLst>
              <a:ext uri="{FF2B5EF4-FFF2-40B4-BE49-F238E27FC236}">
                <a16:creationId xmlns:a16="http://schemas.microsoft.com/office/drawing/2014/main" id="{FF76120F-6C6D-404D-B7A2-D7A75CF132AA}"/>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0" name="Slide Number Placeholder 26">
            <a:extLst>
              <a:ext uri="{FF2B5EF4-FFF2-40B4-BE49-F238E27FC236}">
                <a16:creationId xmlns:a16="http://schemas.microsoft.com/office/drawing/2014/main" id="{05A8C8AC-50EF-4079-9F9F-E1BB85786082}"/>
              </a:ext>
            </a:extLst>
          </p:cNvPr>
          <p:cNvSpPr>
            <a:spLocks noGrp="1"/>
          </p:cNvSpPr>
          <p:nvPr>
            <p:ph type="sldNum" sz="quarter" idx="12"/>
          </p:nvPr>
        </p:nvSpPr>
        <p:spPr>
          <a:xfrm>
            <a:off x="7772400" y="6400801"/>
            <a:ext cx="1371600" cy="381000"/>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8</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4C376EE7-C939-4529-8109-E571A74CDBE3}"/>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9"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Tree>
  </p:cSld>
  <p:clrMapOvr>
    <a:masterClrMapping/>
  </p:clrMapOvr>
  <p:transition advClick="0">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0" y="-38825"/>
            <a:ext cx="7500418" cy="47770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1643582" y="-38825"/>
            <a:ext cx="7500418" cy="477700"/>
          </a:xfrm>
          <a:prstGeom prst="rect">
            <a:avLst/>
          </a:prstGeom>
          <a:noFill/>
          <a:ln w="9525">
            <a:noFill/>
            <a:miter lim="800000"/>
            <a:headEnd/>
            <a:tailEnd/>
          </a:ln>
        </p:spPr>
      </p:pic>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9</a:t>
            </a:fld>
            <a:r>
              <a:rPr lang="en-US" sz="1600" b="1" dirty="0" smtClean="0">
                <a:solidFill>
                  <a:srgbClr val="002060"/>
                </a:solidFill>
                <a:latin typeface="+mj-lt"/>
                <a:cs typeface="Arial" panose="020B0604020202020204" pitchFamily="34" charset="0"/>
              </a:rPr>
              <a:t>/36</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3"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smtClean="0">
                <a:solidFill>
                  <a:srgbClr val="002060"/>
                </a:solidFill>
                <a:latin typeface="Times New Roman" pitchFamily="18" charset="0"/>
                <a:cs typeface="Times New Roman" pitchFamily="18" charset="0"/>
              </a:rPr>
              <a:t>26/03/2020</a:t>
            </a:r>
            <a:endParaRPr lang="en-US" sz="1600" b="1" dirty="0">
              <a:solidFill>
                <a:srgbClr val="002060"/>
              </a:solidFill>
              <a:latin typeface="Times New Roman" pitchFamily="18" charset="0"/>
              <a:cs typeface="Times New Roman" pitchFamily="18" charset="0"/>
            </a:endParaRPr>
          </a:p>
        </p:txBody>
      </p:sp>
      <p:sp>
        <p:nvSpPr>
          <p:cNvPr id="14" name="Text Box 15"/>
          <p:cNvSpPr txBox="1">
            <a:spLocks noChangeArrowheads="1"/>
          </p:cNvSpPr>
          <p:nvPr/>
        </p:nvSpPr>
        <p:spPr bwMode="auto">
          <a:xfrm>
            <a:off x="1759360" y="2538392"/>
            <a:ext cx="5479640" cy="769441"/>
          </a:xfrm>
          <a:prstGeom prst="rect">
            <a:avLst/>
          </a:prstGeom>
          <a:noFill/>
          <a:ln w="9525" algn="ctr">
            <a:noFill/>
            <a:miter lim="800000"/>
            <a:headEnd/>
            <a:tailEnd/>
          </a:ln>
        </p:spPr>
        <p:txBody>
          <a:bodyPr wrap="square">
            <a:spAutoFit/>
          </a:bodyPr>
          <a:lstStyle/>
          <a:p>
            <a:pPr eaLnBrk="0" hangingPunct="0"/>
            <a:r>
              <a:rPr lang="en-US" sz="4400" b="1" dirty="0">
                <a:solidFill>
                  <a:srgbClr val="002060"/>
                </a:solidFill>
                <a:latin typeface="Times New Roman" pitchFamily="18" charset="0"/>
                <a:cs typeface="Times New Roman" pitchFamily="18" charset="0"/>
              </a:rPr>
              <a:t>1. </a:t>
            </a:r>
            <a:r>
              <a:rPr lang="en-US" sz="4400" b="1" dirty="0" err="1">
                <a:solidFill>
                  <a:srgbClr val="002060"/>
                </a:solidFill>
                <a:latin typeface="Times New Roman" pitchFamily="18" charset="0"/>
                <a:cs typeface="Times New Roman" pitchFamily="18" charset="0"/>
              </a:rPr>
              <a:t>Kiến</a:t>
            </a:r>
            <a:r>
              <a:rPr lang="en-US" sz="4400" b="1" dirty="0">
                <a:solidFill>
                  <a:srgbClr val="002060"/>
                </a:solidFill>
                <a:latin typeface="Times New Roman" pitchFamily="18" charset="0"/>
                <a:cs typeface="Times New Roman" pitchFamily="18" charset="0"/>
              </a:rPr>
              <a:t> </a:t>
            </a:r>
            <a:r>
              <a:rPr lang="en-US" sz="4400" b="1" dirty="0" err="1">
                <a:solidFill>
                  <a:srgbClr val="002060"/>
                </a:solidFill>
                <a:latin typeface="Times New Roman" pitchFamily="18" charset="0"/>
                <a:cs typeface="Times New Roman" pitchFamily="18" charset="0"/>
              </a:rPr>
              <a:t>thức</a:t>
            </a:r>
            <a:r>
              <a:rPr lang="en-US" sz="4400" b="1" dirty="0">
                <a:solidFill>
                  <a:srgbClr val="002060"/>
                </a:solidFill>
                <a:latin typeface="Times New Roman" pitchFamily="18" charset="0"/>
                <a:cs typeface="Times New Roman" pitchFamily="18" charset="0"/>
              </a:rPr>
              <a:t> </a:t>
            </a:r>
            <a:r>
              <a:rPr lang="en-US" sz="4400" b="1" dirty="0" err="1">
                <a:solidFill>
                  <a:srgbClr val="002060"/>
                </a:solidFill>
                <a:latin typeface="Times New Roman" pitchFamily="18" charset="0"/>
                <a:cs typeface="Times New Roman" pitchFamily="18" charset="0"/>
              </a:rPr>
              <a:t>cần</a:t>
            </a:r>
            <a:r>
              <a:rPr lang="en-US" sz="4400" b="1" dirty="0">
                <a:solidFill>
                  <a:srgbClr val="002060"/>
                </a:solidFill>
                <a:latin typeface="Times New Roman" pitchFamily="18" charset="0"/>
                <a:cs typeface="Times New Roman" pitchFamily="18" charset="0"/>
              </a:rPr>
              <a:t> </a:t>
            </a:r>
            <a:r>
              <a:rPr lang="en-US" sz="4400" b="1" dirty="0" err="1">
                <a:solidFill>
                  <a:srgbClr val="002060"/>
                </a:solidFill>
                <a:latin typeface="Times New Roman" pitchFamily="18" charset="0"/>
                <a:cs typeface="Times New Roman" pitchFamily="18" charset="0"/>
              </a:rPr>
              <a:t>nhớ</a:t>
            </a:r>
            <a:endParaRPr lang="en-US" sz="44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381187483"/>
      </p:ext>
    </p:extLst>
  </p:cSld>
  <p:clrMapOvr>
    <a:masterClrMapping/>
  </p:clrMapOvr>
  <p:transition advClick="0">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19250</TotalTime>
  <Words>2163</Words>
  <Application>Microsoft Office PowerPoint</Application>
  <PresentationFormat>On-screen Show (4:3)</PresentationFormat>
  <Paragraphs>390</Paragraphs>
  <Slides>32</Slides>
  <Notes>32</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32</vt:i4>
      </vt:variant>
    </vt:vector>
  </HeadingPairs>
  <TitlesOfParts>
    <vt:vector size="46" baseType="lpstr">
      <vt:lpstr>宋体</vt:lpstr>
      <vt:lpstr>Arial</vt:lpstr>
      <vt:lpstr>Calibri</vt:lpstr>
      <vt:lpstr>Cambria Math</vt:lpstr>
      <vt:lpstr>Perpetua</vt:lpstr>
      <vt:lpstr>Symbol</vt:lpstr>
      <vt:lpstr>Times New Roman</vt:lpstr>
      <vt:lpstr>VNI-Times</vt:lpstr>
      <vt:lpstr>Wingdings</vt:lpstr>
      <vt:lpstr>Wingdings 3</vt:lpstr>
      <vt:lpstr>Office Theme</vt:lpstr>
      <vt:lpstr>Default Design</vt:lpstr>
      <vt:lpstr>2_Office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Amway 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cp:lastModifiedBy>
  <cp:revision>557</cp:revision>
  <dcterms:created xsi:type="dcterms:W3CDTF">2011-10-11T04:02:09Z</dcterms:created>
  <dcterms:modified xsi:type="dcterms:W3CDTF">2020-04-26T15:06:35Z</dcterms:modified>
</cp:coreProperties>
</file>